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5"/>
  </p:handoutMasterIdLst>
  <p:sldIdLst>
    <p:sldId id="298" r:id="rId2"/>
    <p:sldId id="257" r:id="rId3"/>
    <p:sldId id="276" r:id="rId4"/>
    <p:sldId id="256" r:id="rId5"/>
    <p:sldId id="258" r:id="rId6"/>
    <p:sldId id="274" r:id="rId7"/>
    <p:sldId id="275" r:id="rId8"/>
    <p:sldId id="284" r:id="rId9"/>
    <p:sldId id="259" r:id="rId10"/>
    <p:sldId id="264" r:id="rId11"/>
    <p:sldId id="265" r:id="rId12"/>
    <p:sldId id="269" r:id="rId13"/>
    <p:sldId id="266" r:id="rId14"/>
    <p:sldId id="260" r:id="rId15"/>
    <p:sldId id="261" r:id="rId16"/>
    <p:sldId id="262" r:id="rId17"/>
    <p:sldId id="268" r:id="rId18"/>
    <p:sldId id="267" r:id="rId19"/>
    <p:sldId id="263" r:id="rId20"/>
    <p:sldId id="270" r:id="rId21"/>
    <p:sldId id="272" r:id="rId22"/>
    <p:sldId id="273" r:id="rId23"/>
    <p:sldId id="271" r:id="rId24"/>
    <p:sldId id="278" r:id="rId25"/>
    <p:sldId id="277" r:id="rId26"/>
    <p:sldId id="279" r:id="rId27"/>
    <p:sldId id="280" r:id="rId28"/>
    <p:sldId id="281" r:id="rId29"/>
    <p:sldId id="289" r:id="rId30"/>
    <p:sldId id="290" r:id="rId31"/>
    <p:sldId id="292" r:id="rId32"/>
    <p:sldId id="282" r:id="rId33"/>
    <p:sldId id="291" r:id="rId34"/>
    <p:sldId id="285" r:id="rId35"/>
    <p:sldId id="294" r:id="rId36"/>
    <p:sldId id="286" r:id="rId37"/>
    <p:sldId id="287" r:id="rId38"/>
    <p:sldId id="288" r:id="rId39"/>
    <p:sldId id="293" r:id="rId40"/>
    <p:sldId id="295" r:id="rId41"/>
    <p:sldId id="283" r:id="rId42"/>
    <p:sldId id="296" r:id="rId43"/>
    <p:sldId id="297" r:id="rId44"/>
  </p:sldIdLst>
  <p:sldSz cx="9144000" cy="6858000" type="screen4x3"/>
  <p:notesSz cx="7315200" cy="96012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7" autoAdjust="0"/>
    <p:restoredTop sz="94550" autoAdjust="0"/>
  </p:normalViewPr>
  <p:slideViewPr>
    <p:cSldViewPr>
      <p:cViewPr varScale="1">
        <p:scale>
          <a:sx n="63" d="100"/>
          <a:sy n="63" d="100"/>
        </p:scale>
        <p:origin x="-6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3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4198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4198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4198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3DE222F1-CC4D-4A8E-98FF-76C6EB9D845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87D39C-7BBF-4700-9BC8-49B7B9ABAE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B209AF-467A-425A-B020-8C8D2F3DE2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6D657D-96F9-4594-9D3A-EDF3D1D9F35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F9C626-D02E-4064-95CA-DECD9A82EE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67AEA6-AB3C-4D96-80E4-E8D87A5ABA7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D4C0DB-1447-4283-B75E-5FD94BDEB0E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78966B-EF83-4A2C-ABC4-DF3B79EAC85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6BC4ED-56EE-4E16-947D-2318C29FE0D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45AA2E9-4489-45A1-A3F4-A1C3B4C1CC0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1CE4BEB-EF2B-4BE0-8143-1DA2D6D1FC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B569B7-0C10-4819-8A89-68BD1F4BC9B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84B71B-ABCE-413B-8E0C-6DAC05BB5B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954CA8D6-C956-43DD-A2B8-70331E8AD3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alice.ucdavis.edu/chahph/403/syllabus/CHA403/60/60.jpg" TargetMode="External"/><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http://alice.ucdavis.edu/chahph/403/syllabus/CHA403/64/64.jpg" TargetMode="External"/><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b="1" smtClean="0">
                <a:solidFill>
                  <a:schemeClr val="tx1"/>
                </a:solidFill>
              </a:rPr>
              <a:t>Bio&amp; 241 A&amp;P </a:t>
            </a:r>
            <a:br>
              <a:rPr lang="en-US" b="1" smtClean="0">
                <a:solidFill>
                  <a:schemeClr val="tx1"/>
                </a:solidFill>
              </a:rPr>
            </a:br>
            <a:r>
              <a:rPr lang="en-US" b="1" smtClean="0">
                <a:solidFill>
                  <a:schemeClr val="tx1"/>
                </a:solidFill>
              </a:rPr>
              <a:t>Unit 4 Lecture 1</a:t>
            </a:r>
          </a:p>
        </p:txBody>
      </p:sp>
      <p:pic>
        <p:nvPicPr>
          <p:cNvPr id="2051" name="Picture 10" descr="C:\Documents and Settings\GaryB.SFCC\Local Settings\Temporary Internet Files\Content.IE5\L3E0T3PC\MCj02115220000[1].wmf"/>
          <p:cNvPicPr>
            <a:picLocks noChangeAspect="1" noChangeArrowheads="1"/>
          </p:cNvPicPr>
          <p:nvPr/>
        </p:nvPicPr>
        <p:blipFill>
          <a:blip r:embed="rId2"/>
          <a:srcRect/>
          <a:stretch>
            <a:fillRect/>
          </a:stretch>
        </p:blipFill>
        <p:spPr bwMode="auto">
          <a:xfrm>
            <a:off x="3810000" y="2057400"/>
            <a:ext cx="148272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7772400" cy="685800"/>
          </a:xfrm>
          <a:ln>
            <a:solidFill>
              <a:srgbClr val="FFFF66"/>
            </a:solidFill>
          </a:ln>
        </p:spPr>
        <p:txBody>
          <a:bodyPr/>
          <a:lstStyle/>
          <a:p>
            <a:r>
              <a:rPr lang="en-US" b="1" smtClean="0">
                <a:solidFill>
                  <a:schemeClr val="tx1"/>
                </a:solidFill>
              </a:rPr>
              <a:t>Multipolar “Motor” Neuron</a:t>
            </a:r>
          </a:p>
        </p:txBody>
      </p:sp>
      <p:pic>
        <p:nvPicPr>
          <p:cNvPr id="11267" name="Picture 7" descr="spc41lf"/>
          <p:cNvPicPr>
            <a:picLocks noChangeAspect="1" noChangeArrowheads="1"/>
          </p:cNvPicPr>
          <p:nvPr/>
        </p:nvPicPr>
        <p:blipFill>
          <a:blip r:embed="rId2"/>
          <a:srcRect/>
          <a:stretch>
            <a:fillRect/>
          </a:stretch>
        </p:blipFill>
        <p:spPr bwMode="auto">
          <a:xfrm>
            <a:off x="1371600" y="1295400"/>
            <a:ext cx="67818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7772400" cy="762000"/>
          </a:xfrm>
          <a:ln>
            <a:solidFill>
              <a:srgbClr val="FFFF66"/>
            </a:solidFill>
          </a:ln>
        </p:spPr>
        <p:txBody>
          <a:bodyPr/>
          <a:lstStyle/>
          <a:p>
            <a:r>
              <a:rPr lang="en-US" b="1" smtClean="0">
                <a:solidFill>
                  <a:schemeClr val="tx1"/>
                </a:solidFill>
              </a:rPr>
              <a:t>Multipolar “Motor” Neuron</a:t>
            </a:r>
          </a:p>
        </p:txBody>
      </p:sp>
      <p:sp>
        <p:nvSpPr>
          <p:cNvPr id="12291" name="Rectangle 3"/>
          <p:cNvSpPr>
            <a:spLocks noGrp="1" noChangeArrowheads="1"/>
          </p:cNvSpPr>
          <p:nvPr>
            <p:ph type="body" idx="1"/>
          </p:nvPr>
        </p:nvSpPr>
        <p:spPr/>
        <p:txBody>
          <a:bodyPr/>
          <a:lstStyle/>
          <a:p>
            <a:pPr>
              <a:buFontTx/>
              <a:buNone/>
            </a:pPr>
            <a:r>
              <a:rPr lang="en-US" smtClean="0"/>
              <a:t> </a:t>
            </a:r>
          </a:p>
        </p:txBody>
      </p:sp>
      <p:pic>
        <p:nvPicPr>
          <p:cNvPr id="12292" name="Picture 6" descr="hl3-03"/>
          <p:cNvPicPr>
            <a:picLocks noChangeAspect="1" noChangeArrowheads="1"/>
          </p:cNvPicPr>
          <p:nvPr/>
        </p:nvPicPr>
        <p:blipFill>
          <a:blip r:embed="rId2"/>
          <a:srcRect/>
          <a:stretch>
            <a:fillRect/>
          </a:stretch>
        </p:blipFill>
        <p:spPr bwMode="auto">
          <a:xfrm>
            <a:off x="609600" y="1371600"/>
            <a:ext cx="80010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838200"/>
          </a:xfrm>
        </p:spPr>
        <p:txBody>
          <a:bodyPr/>
          <a:lstStyle/>
          <a:p>
            <a:r>
              <a:rPr lang="en-US" b="1" smtClean="0">
                <a:solidFill>
                  <a:schemeClr val="tx1"/>
                </a:solidFill>
              </a:rPr>
              <a:t>Multipolar “Motor” Neuron</a:t>
            </a:r>
          </a:p>
        </p:txBody>
      </p:sp>
      <p:sp>
        <p:nvSpPr>
          <p:cNvPr id="13315" name="Rectangle 3"/>
          <p:cNvSpPr>
            <a:spLocks noGrp="1" noChangeArrowheads="1"/>
          </p:cNvSpPr>
          <p:nvPr>
            <p:ph type="body" idx="1"/>
          </p:nvPr>
        </p:nvSpPr>
        <p:spPr/>
        <p:txBody>
          <a:bodyPr/>
          <a:lstStyle/>
          <a:p>
            <a:pPr>
              <a:buFontTx/>
              <a:buNone/>
            </a:pPr>
            <a:r>
              <a:rPr lang="en-US" smtClean="0"/>
              <a:t> </a:t>
            </a:r>
          </a:p>
        </p:txBody>
      </p:sp>
      <p:pic>
        <p:nvPicPr>
          <p:cNvPr id="13316" name="Picture 6" descr="N004S"/>
          <p:cNvPicPr>
            <a:picLocks noChangeAspect="1" noChangeArrowheads="1"/>
          </p:cNvPicPr>
          <p:nvPr/>
        </p:nvPicPr>
        <p:blipFill>
          <a:blip r:embed="rId2"/>
          <a:srcRect/>
          <a:stretch>
            <a:fillRect/>
          </a:stretch>
        </p:blipFill>
        <p:spPr bwMode="auto">
          <a:xfrm>
            <a:off x="685800" y="1203325"/>
            <a:ext cx="7543800" cy="561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76400" y="304800"/>
            <a:ext cx="5791200" cy="762000"/>
          </a:xfrm>
          <a:ln>
            <a:solidFill>
              <a:srgbClr val="FFFF66"/>
            </a:solidFill>
          </a:ln>
        </p:spPr>
        <p:txBody>
          <a:bodyPr/>
          <a:lstStyle/>
          <a:p>
            <a:r>
              <a:rPr lang="en-US" b="1" smtClean="0">
                <a:solidFill>
                  <a:schemeClr val="tx1"/>
                </a:solidFill>
              </a:rPr>
              <a:t>Node of Ranvier</a:t>
            </a:r>
          </a:p>
        </p:txBody>
      </p:sp>
      <p:pic>
        <p:nvPicPr>
          <p:cNvPr id="14339" name="Picture 4" descr="d20b"/>
          <p:cNvPicPr>
            <a:picLocks noChangeAspect="1" noChangeArrowheads="1"/>
          </p:cNvPicPr>
          <p:nvPr/>
        </p:nvPicPr>
        <p:blipFill>
          <a:blip r:embed="rId2"/>
          <a:srcRect/>
          <a:stretch>
            <a:fillRect/>
          </a:stretch>
        </p:blipFill>
        <p:spPr bwMode="auto">
          <a:xfrm>
            <a:off x="457200" y="1295400"/>
            <a:ext cx="81534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04800" y="228600"/>
            <a:ext cx="8534400" cy="533400"/>
          </a:xfrm>
          <a:ln>
            <a:solidFill>
              <a:srgbClr val="FFFF66"/>
            </a:solidFill>
          </a:ln>
        </p:spPr>
        <p:txBody>
          <a:bodyPr/>
          <a:lstStyle/>
          <a:p>
            <a:r>
              <a:rPr lang="en-US" sz="2800" b="1" smtClean="0">
                <a:solidFill>
                  <a:schemeClr val="tx1"/>
                </a:solidFill>
              </a:rPr>
              <a:t>Introduction to the Nervous System and Nerve Tissue</a:t>
            </a:r>
          </a:p>
        </p:txBody>
      </p:sp>
      <p:sp>
        <p:nvSpPr>
          <p:cNvPr id="15363" name="Rectangle 3"/>
          <p:cNvSpPr>
            <a:spLocks noGrp="1" noChangeArrowheads="1"/>
          </p:cNvSpPr>
          <p:nvPr>
            <p:ph type="subTitle" idx="1"/>
          </p:nvPr>
        </p:nvSpPr>
        <p:spPr>
          <a:xfrm>
            <a:off x="0" y="762000"/>
            <a:ext cx="9144000" cy="685800"/>
          </a:xfrm>
        </p:spPr>
        <p:txBody>
          <a:bodyPr/>
          <a:lstStyle/>
          <a:p>
            <a:pPr marL="609600" indent="-609600"/>
            <a:r>
              <a:rPr lang="en-US" sz="2800" b="1" u="sng" smtClean="0"/>
              <a:t>Types of Neurons</a:t>
            </a:r>
          </a:p>
        </p:txBody>
      </p:sp>
      <p:pic>
        <p:nvPicPr>
          <p:cNvPr id="15364" name="Picture 5" descr="173827"/>
          <p:cNvPicPr>
            <a:picLocks noChangeAspect="1" noChangeArrowheads="1"/>
          </p:cNvPicPr>
          <p:nvPr/>
        </p:nvPicPr>
        <p:blipFill>
          <a:blip r:embed="rId2"/>
          <a:srcRect/>
          <a:stretch>
            <a:fillRect/>
          </a:stretch>
        </p:blipFill>
        <p:spPr bwMode="auto">
          <a:xfrm>
            <a:off x="304800" y="1454150"/>
            <a:ext cx="8534400" cy="509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04800" y="228600"/>
            <a:ext cx="8534400" cy="533400"/>
          </a:xfrm>
          <a:ln>
            <a:solidFill>
              <a:srgbClr val="FFFF66"/>
            </a:solidFill>
          </a:ln>
        </p:spPr>
        <p:txBody>
          <a:bodyPr/>
          <a:lstStyle/>
          <a:p>
            <a:r>
              <a:rPr lang="en-US" sz="2800" b="1" smtClean="0">
                <a:solidFill>
                  <a:schemeClr val="tx1"/>
                </a:solidFill>
              </a:rPr>
              <a:t>Introduction to the Nervous System and Nerve Tissue</a:t>
            </a:r>
          </a:p>
        </p:txBody>
      </p:sp>
      <p:sp>
        <p:nvSpPr>
          <p:cNvPr id="16387" name="Rectangle 3"/>
          <p:cNvSpPr>
            <a:spLocks noGrp="1" noChangeArrowheads="1"/>
          </p:cNvSpPr>
          <p:nvPr>
            <p:ph type="subTitle" idx="1"/>
          </p:nvPr>
        </p:nvSpPr>
        <p:spPr>
          <a:xfrm>
            <a:off x="0" y="762000"/>
            <a:ext cx="9144000" cy="685800"/>
          </a:xfrm>
        </p:spPr>
        <p:txBody>
          <a:bodyPr/>
          <a:lstStyle/>
          <a:p>
            <a:pPr marL="609600" indent="-609600"/>
            <a:r>
              <a:rPr lang="en-US" sz="2800" b="1" u="sng" smtClean="0"/>
              <a:t>Types of Interneurons</a:t>
            </a:r>
          </a:p>
        </p:txBody>
      </p:sp>
      <p:pic>
        <p:nvPicPr>
          <p:cNvPr id="16388" name="Picture 5" descr="173828"/>
          <p:cNvPicPr>
            <a:picLocks noChangeAspect="1" noChangeArrowheads="1"/>
          </p:cNvPicPr>
          <p:nvPr/>
        </p:nvPicPr>
        <p:blipFill>
          <a:blip r:embed="rId2"/>
          <a:srcRect/>
          <a:stretch>
            <a:fillRect/>
          </a:stretch>
        </p:blipFill>
        <p:spPr bwMode="auto">
          <a:xfrm>
            <a:off x="1371600" y="1414463"/>
            <a:ext cx="6248400" cy="544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09600" y="228600"/>
            <a:ext cx="8153400" cy="914400"/>
          </a:xfrm>
          <a:ln>
            <a:solidFill>
              <a:srgbClr val="FFFF66"/>
            </a:solidFill>
          </a:ln>
        </p:spPr>
        <p:txBody>
          <a:bodyPr/>
          <a:lstStyle/>
          <a:p>
            <a:r>
              <a:rPr lang="en-US" sz="2800" b="1" smtClean="0">
                <a:solidFill>
                  <a:schemeClr val="tx1"/>
                </a:solidFill>
              </a:rPr>
              <a:t>Introduction to the Nervous System </a:t>
            </a:r>
            <a:br>
              <a:rPr lang="en-US" sz="2800" b="1" smtClean="0">
                <a:solidFill>
                  <a:schemeClr val="tx1"/>
                </a:solidFill>
              </a:rPr>
            </a:br>
            <a:r>
              <a:rPr lang="en-US" sz="2800" b="1" smtClean="0">
                <a:solidFill>
                  <a:schemeClr val="tx1"/>
                </a:solidFill>
              </a:rPr>
              <a:t>and Nerve Tissue</a:t>
            </a:r>
          </a:p>
        </p:txBody>
      </p:sp>
      <p:sp>
        <p:nvSpPr>
          <p:cNvPr id="17411" name="Rectangle 3"/>
          <p:cNvSpPr>
            <a:spLocks noGrp="1" noChangeArrowheads="1"/>
          </p:cNvSpPr>
          <p:nvPr>
            <p:ph type="subTitle" idx="1"/>
          </p:nvPr>
        </p:nvSpPr>
        <p:spPr>
          <a:xfrm>
            <a:off x="914400" y="1371600"/>
            <a:ext cx="7315200" cy="685800"/>
          </a:xfrm>
        </p:spPr>
        <p:txBody>
          <a:bodyPr/>
          <a:lstStyle/>
          <a:p>
            <a:pPr marL="609600" indent="-609600"/>
            <a:r>
              <a:rPr lang="en-US" sz="2800" b="1" u="sng" smtClean="0"/>
              <a:t>Types of Supportive Cells of the PNS</a:t>
            </a:r>
          </a:p>
        </p:txBody>
      </p:sp>
      <p:pic>
        <p:nvPicPr>
          <p:cNvPr id="17412" name="Picture 5" descr="173829"/>
          <p:cNvPicPr>
            <a:picLocks noChangeAspect="1" noChangeArrowheads="1"/>
          </p:cNvPicPr>
          <p:nvPr/>
        </p:nvPicPr>
        <p:blipFill>
          <a:blip r:embed="rId2"/>
          <a:srcRect/>
          <a:stretch>
            <a:fillRect/>
          </a:stretch>
        </p:blipFill>
        <p:spPr bwMode="auto">
          <a:xfrm>
            <a:off x="685800" y="2895600"/>
            <a:ext cx="7620000" cy="3600450"/>
          </a:xfrm>
          <a:prstGeom prst="rect">
            <a:avLst/>
          </a:prstGeom>
          <a:noFill/>
          <a:ln w="9525">
            <a:noFill/>
            <a:miter lim="800000"/>
            <a:headEnd/>
            <a:tailEnd/>
          </a:ln>
        </p:spPr>
      </p:pic>
      <p:sp>
        <p:nvSpPr>
          <p:cNvPr id="17413" name="Text Box 6"/>
          <p:cNvSpPr txBox="1">
            <a:spLocks noChangeArrowheads="1"/>
          </p:cNvSpPr>
          <p:nvPr/>
        </p:nvSpPr>
        <p:spPr bwMode="auto">
          <a:xfrm>
            <a:off x="990600" y="2133600"/>
            <a:ext cx="6069013" cy="457200"/>
          </a:xfrm>
          <a:prstGeom prst="rect">
            <a:avLst/>
          </a:prstGeom>
          <a:noFill/>
          <a:ln w="9525">
            <a:noFill/>
            <a:miter lim="800000"/>
            <a:headEnd/>
            <a:tailEnd/>
          </a:ln>
        </p:spPr>
        <p:txBody>
          <a:bodyPr wrap="none">
            <a:spAutoFit/>
          </a:bodyPr>
          <a:lstStyle/>
          <a:p>
            <a:r>
              <a:rPr lang="en-US"/>
              <a:t>1.  Schwann cells that form the myelin sheath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04800" y="228600"/>
            <a:ext cx="8534400" cy="533400"/>
          </a:xfrm>
          <a:ln>
            <a:solidFill>
              <a:srgbClr val="FFFF66"/>
            </a:solidFill>
          </a:ln>
        </p:spPr>
        <p:txBody>
          <a:bodyPr/>
          <a:lstStyle/>
          <a:p>
            <a:r>
              <a:rPr lang="en-US" sz="2800" b="1" smtClean="0">
                <a:solidFill>
                  <a:schemeClr val="tx1"/>
                </a:solidFill>
              </a:rPr>
              <a:t>Introduction to the Nervous System and Nerve Tissue</a:t>
            </a:r>
          </a:p>
        </p:txBody>
      </p:sp>
      <p:sp>
        <p:nvSpPr>
          <p:cNvPr id="18435" name="Rectangle 3"/>
          <p:cNvSpPr>
            <a:spLocks noGrp="1" noChangeArrowheads="1"/>
          </p:cNvSpPr>
          <p:nvPr>
            <p:ph type="subTitle" idx="1"/>
          </p:nvPr>
        </p:nvSpPr>
        <p:spPr>
          <a:xfrm>
            <a:off x="1447800" y="1066800"/>
            <a:ext cx="6629400" cy="685800"/>
          </a:xfrm>
        </p:spPr>
        <p:txBody>
          <a:bodyPr/>
          <a:lstStyle/>
          <a:p>
            <a:pPr marL="609600" indent="-609600"/>
            <a:r>
              <a:rPr lang="en-US" sz="2800" b="1" u="sng" smtClean="0"/>
              <a:t>Types of Supportive Cells of the PNS</a:t>
            </a:r>
          </a:p>
        </p:txBody>
      </p:sp>
      <p:sp>
        <p:nvSpPr>
          <p:cNvPr id="18436" name="Text Box 5"/>
          <p:cNvSpPr txBox="1">
            <a:spLocks noChangeArrowheads="1"/>
          </p:cNvSpPr>
          <p:nvPr/>
        </p:nvSpPr>
        <p:spPr bwMode="auto">
          <a:xfrm>
            <a:off x="990600" y="1676400"/>
            <a:ext cx="6069013" cy="457200"/>
          </a:xfrm>
          <a:prstGeom prst="rect">
            <a:avLst/>
          </a:prstGeom>
          <a:noFill/>
          <a:ln w="9525">
            <a:noFill/>
            <a:miter lim="800000"/>
            <a:headEnd/>
            <a:tailEnd/>
          </a:ln>
        </p:spPr>
        <p:txBody>
          <a:bodyPr wrap="none">
            <a:spAutoFit/>
          </a:bodyPr>
          <a:lstStyle/>
          <a:p>
            <a:r>
              <a:rPr lang="en-US"/>
              <a:t>1.  Schwann cells that form the myelin sheath</a:t>
            </a:r>
          </a:p>
        </p:txBody>
      </p:sp>
      <p:pic>
        <p:nvPicPr>
          <p:cNvPr id="18437" name="Picture 9" descr="N009S"/>
          <p:cNvPicPr>
            <a:picLocks noChangeAspect="1" noChangeArrowheads="1"/>
          </p:cNvPicPr>
          <p:nvPr/>
        </p:nvPicPr>
        <p:blipFill>
          <a:blip r:embed="rId2"/>
          <a:srcRect/>
          <a:stretch>
            <a:fillRect/>
          </a:stretch>
        </p:blipFill>
        <p:spPr bwMode="auto">
          <a:xfrm>
            <a:off x="1676400" y="2195513"/>
            <a:ext cx="6172200" cy="4662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457200" y="228600"/>
            <a:ext cx="8077200" cy="838200"/>
          </a:xfrm>
          <a:ln>
            <a:solidFill>
              <a:srgbClr val="FFFF66"/>
            </a:solidFill>
          </a:ln>
        </p:spPr>
        <p:txBody>
          <a:bodyPr/>
          <a:lstStyle/>
          <a:p>
            <a:r>
              <a:rPr lang="en-US" sz="2800" b="1" smtClean="0">
                <a:solidFill>
                  <a:schemeClr val="tx1"/>
                </a:solidFill>
              </a:rPr>
              <a:t>Introduction to the Nervous System </a:t>
            </a:r>
            <a:br>
              <a:rPr lang="en-US" sz="2800" b="1" smtClean="0">
                <a:solidFill>
                  <a:schemeClr val="tx1"/>
                </a:solidFill>
              </a:rPr>
            </a:br>
            <a:r>
              <a:rPr lang="en-US" sz="2800" b="1" smtClean="0">
                <a:solidFill>
                  <a:schemeClr val="tx1"/>
                </a:solidFill>
              </a:rPr>
              <a:t>and Nerve Tissue</a:t>
            </a:r>
          </a:p>
        </p:txBody>
      </p:sp>
      <p:sp>
        <p:nvSpPr>
          <p:cNvPr id="19459" name="Rectangle 3"/>
          <p:cNvSpPr>
            <a:spLocks noGrp="1" noChangeArrowheads="1"/>
          </p:cNvSpPr>
          <p:nvPr>
            <p:ph type="subTitle" idx="1"/>
          </p:nvPr>
        </p:nvSpPr>
        <p:spPr>
          <a:xfrm>
            <a:off x="1066800" y="1295400"/>
            <a:ext cx="7162800" cy="685800"/>
          </a:xfrm>
        </p:spPr>
        <p:txBody>
          <a:bodyPr/>
          <a:lstStyle/>
          <a:p>
            <a:pPr marL="609600" indent="-609600"/>
            <a:r>
              <a:rPr lang="en-US" sz="2800" b="1" u="sng" smtClean="0"/>
              <a:t>Types of Supportive Cells of the PNS</a:t>
            </a:r>
          </a:p>
        </p:txBody>
      </p:sp>
      <p:sp>
        <p:nvSpPr>
          <p:cNvPr id="19460" name="Text Box 4"/>
          <p:cNvSpPr txBox="1">
            <a:spLocks noChangeArrowheads="1"/>
          </p:cNvSpPr>
          <p:nvPr/>
        </p:nvSpPr>
        <p:spPr bwMode="auto">
          <a:xfrm>
            <a:off x="685800" y="2209800"/>
            <a:ext cx="7783513" cy="457200"/>
          </a:xfrm>
          <a:prstGeom prst="rect">
            <a:avLst/>
          </a:prstGeom>
          <a:noFill/>
          <a:ln w="9525">
            <a:noFill/>
            <a:miter lim="800000"/>
            <a:headEnd/>
            <a:tailEnd/>
          </a:ln>
        </p:spPr>
        <p:txBody>
          <a:bodyPr wrap="none">
            <a:spAutoFit/>
          </a:bodyPr>
          <a:lstStyle/>
          <a:p>
            <a:r>
              <a:rPr lang="en-US"/>
              <a:t>1.  Satellite cells associated with sensory neuron cell bodies</a:t>
            </a:r>
          </a:p>
        </p:txBody>
      </p:sp>
      <p:pic>
        <p:nvPicPr>
          <p:cNvPr id="19461" name="Picture 7" descr="gan41he"/>
          <p:cNvPicPr>
            <a:picLocks noChangeAspect="1" noChangeArrowheads="1"/>
          </p:cNvPicPr>
          <p:nvPr/>
        </p:nvPicPr>
        <p:blipFill>
          <a:blip r:embed="rId2"/>
          <a:srcRect/>
          <a:stretch>
            <a:fillRect/>
          </a:stretch>
        </p:blipFill>
        <p:spPr bwMode="auto">
          <a:xfrm>
            <a:off x="4724400" y="2895600"/>
            <a:ext cx="4114800" cy="3657600"/>
          </a:xfrm>
          <a:prstGeom prst="rect">
            <a:avLst/>
          </a:prstGeom>
          <a:noFill/>
          <a:ln w="9525">
            <a:noFill/>
            <a:miter lim="800000"/>
            <a:headEnd/>
            <a:tailEnd/>
          </a:ln>
        </p:spPr>
      </p:pic>
      <p:pic>
        <p:nvPicPr>
          <p:cNvPr id="19462" name="Picture 8" descr="173847"/>
          <p:cNvPicPr>
            <a:picLocks noChangeAspect="1" noChangeArrowheads="1"/>
          </p:cNvPicPr>
          <p:nvPr/>
        </p:nvPicPr>
        <p:blipFill>
          <a:blip r:embed="rId3"/>
          <a:srcRect/>
          <a:stretch>
            <a:fillRect/>
          </a:stretch>
        </p:blipFill>
        <p:spPr bwMode="auto">
          <a:xfrm>
            <a:off x="304800" y="2895600"/>
            <a:ext cx="44958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001000" cy="838200"/>
          </a:xfrm>
          <a:ln>
            <a:solidFill>
              <a:srgbClr val="FFFF66"/>
            </a:solidFill>
          </a:ln>
        </p:spPr>
        <p:txBody>
          <a:bodyPr/>
          <a:lstStyle/>
          <a:p>
            <a:r>
              <a:rPr lang="en-US" sz="2800" b="1" smtClean="0">
                <a:solidFill>
                  <a:schemeClr val="tx1"/>
                </a:solidFill>
              </a:rPr>
              <a:t>Introduction to the Nervous System </a:t>
            </a:r>
            <a:br>
              <a:rPr lang="en-US" sz="2800" b="1" smtClean="0">
                <a:solidFill>
                  <a:schemeClr val="tx1"/>
                </a:solidFill>
              </a:rPr>
            </a:br>
            <a:r>
              <a:rPr lang="en-US" sz="2800" b="1" smtClean="0">
                <a:solidFill>
                  <a:schemeClr val="tx1"/>
                </a:solidFill>
              </a:rPr>
              <a:t>and Nerve Tissue</a:t>
            </a:r>
          </a:p>
        </p:txBody>
      </p:sp>
      <p:sp>
        <p:nvSpPr>
          <p:cNvPr id="20483" name="Rectangle 3"/>
          <p:cNvSpPr>
            <a:spLocks noGrp="1" noChangeArrowheads="1"/>
          </p:cNvSpPr>
          <p:nvPr>
            <p:ph type="subTitle" idx="1"/>
          </p:nvPr>
        </p:nvSpPr>
        <p:spPr>
          <a:xfrm>
            <a:off x="1066800" y="1143000"/>
            <a:ext cx="7086600" cy="533400"/>
          </a:xfrm>
        </p:spPr>
        <p:txBody>
          <a:bodyPr/>
          <a:lstStyle/>
          <a:p>
            <a:pPr marL="609600" indent="-609600"/>
            <a:r>
              <a:rPr lang="en-US" sz="2800" b="1" u="sng" smtClean="0"/>
              <a:t>Types of Supportive Cells of the PNS</a:t>
            </a:r>
          </a:p>
        </p:txBody>
      </p:sp>
      <p:sp>
        <p:nvSpPr>
          <p:cNvPr id="20484" name="Text Box 5"/>
          <p:cNvSpPr txBox="1">
            <a:spLocks noChangeArrowheads="1"/>
          </p:cNvSpPr>
          <p:nvPr/>
        </p:nvSpPr>
        <p:spPr bwMode="auto">
          <a:xfrm>
            <a:off x="762000" y="1828800"/>
            <a:ext cx="7783513" cy="457200"/>
          </a:xfrm>
          <a:prstGeom prst="rect">
            <a:avLst/>
          </a:prstGeom>
          <a:noFill/>
          <a:ln w="9525">
            <a:noFill/>
            <a:miter lim="800000"/>
            <a:headEnd/>
            <a:tailEnd/>
          </a:ln>
        </p:spPr>
        <p:txBody>
          <a:bodyPr wrap="none">
            <a:spAutoFit/>
          </a:bodyPr>
          <a:lstStyle/>
          <a:p>
            <a:r>
              <a:rPr lang="en-US"/>
              <a:t>1.  Satellite cells associated with sensory neuron cell bodies</a:t>
            </a:r>
          </a:p>
        </p:txBody>
      </p:sp>
      <p:pic>
        <p:nvPicPr>
          <p:cNvPr id="20485" name="Picture 7" descr="hl3-09"/>
          <p:cNvPicPr>
            <a:picLocks noChangeAspect="1" noChangeArrowheads="1"/>
          </p:cNvPicPr>
          <p:nvPr/>
        </p:nvPicPr>
        <p:blipFill>
          <a:blip r:embed="rId2"/>
          <a:srcRect/>
          <a:stretch>
            <a:fillRect/>
          </a:stretch>
        </p:blipFill>
        <p:spPr bwMode="auto">
          <a:xfrm>
            <a:off x="1447800" y="2438400"/>
            <a:ext cx="66294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304800"/>
            <a:ext cx="8458200" cy="838200"/>
          </a:xfrm>
          <a:ln>
            <a:solidFill>
              <a:srgbClr val="FFFF66"/>
            </a:solidFill>
          </a:ln>
        </p:spPr>
        <p:txBody>
          <a:bodyPr/>
          <a:lstStyle/>
          <a:p>
            <a:r>
              <a:rPr lang="en-US" sz="2800" b="1" smtClean="0">
                <a:solidFill>
                  <a:schemeClr val="tx1"/>
                </a:solidFill>
              </a:rPr>
              <a:t>Introduction to the Nervous System and Nerve Tissue</a:t>
            </a:r>
          </a:p>
        </p:txBody>
      </p:sp>
      <p:sp>
        <p:nvSpPr>
          <p:cNvPr id="3075" name="Rectangle 3"/>
          <p:cNvSpPr>
            <a:spLocks noGrp="1" noChangeArrowheads="1"/>
          </p:cNvSpPr>
          <p:nvPr>
            <p:ph type="subTitle" idx="1"/>
          </p:nvPr>
        </p:nvSpPr>
        <p:spPr>
          <a:xfrm>
            <a:off x="304800" y="1524000"/>
            <a:ext cx="8534400" cy="5334000"/>
          </a:xfrm>
        </p:spPr>
        <p:txBody>
          <a:bodyPr/>
          <a:lstStyle/>
          <a:p>
            <a:pPr marL="609600" indent="-609600"/>
            <a:endParaRPr lang="en-US" sz="2400" b="1" smtClean="0"/>
          </a:p>
          <a:p>
            <a:pPr marL="609600" indent="-609600"/>
            <a:r>
              <a:rPr lang="en-US" sz="2400" b="1" smtClean="0"/>
              <a:t>Three Basic Functions</a:t>
            </a:r>
          </a:p>
          <a:p>
            <a:pPr marL="609600" indent="-609600" algn="l">
              <a:buFontTx/>
              <a:buAutoNum type="arabicPeriod"/>
            </a:pPr>
            <a:r>
              <a:rPr lang="en-US" sz="2400" b="1" smtClean="0"/>
              <a:t>Sensory Functions:  Sensory receptors detect both internal and external stimuli.  </a:t>
            </a:r>
          </a:p>
          <a:p>
            <a:pPr marL="609600" indent="-609600" algn="l"/>
            <a:r>
              <a:rPr lang="en-US" sz="2400" b="1" smtClean="0"/>
              <a:t>		Functional unit: Sensory or </a:t>
            </a:r>
            <a:r>
              <a:rPr lang="en-US" sz="2400" b="1" u="sng" smtClean="0"/>
              <a:t>A</a:t>
            </a:r>
            <a:r>
              <a:rPr lang="en-US" sz="2400" b="1" smtClean="0"/>
              <a:t>fferent Neurons</a:t>
            </a:r>
          </a:p>
          <a:p>
            <a:pPr marL="609600" indent="-609600" algn="l">
              <a:buFontTx/>
              <a:buAutoNum type="arabicPeriod" startAt="2"/>
            </a:pPr>
            <a:r>
              <a:rPr lang="en-US" sz="2400" b="1" smtClean="0"/>
              <a:t>Integrative Functions:  CNS integrates sensory input and makes decisions regarding appropriate responses  	</a:t>
            </a:r>
          </a:p>
          <a:p>
            <a:pPr marL="609600" indent="-609600" algn="l"/>
            <a:r>
              <a:rPr lang="en-US" sz="2400" b="1" smtClean="0"/>
              <a:t>		Functional Unit:  Interneurons or Association 	Neurons of the Brain and Spinal cord</a:t>
            </a:r>
          </a:p>
          <a:p>
            <a:pPr marL="609600" indent="-609600" algn="l">
              <a:buFontTx/>
              <a:buAutoNum type="arabicPeriod" startAt="3"/>
            </a:pPr>
            <a:r>
              <a:rPr lang="en-US" sz="2400" b="1" smtClean="0"/>
              <a:t>Motor Functions:  Response to integration decisions.</a:t>
            </a:r>
          </a:p>
          <a:p>
            <a:pPr marL="609600" indent="-609600" algn="l"/>
            <a:r>
              <a:rPr lang="en-US" sz="2400" b="1" smtClean="0"/>
              <a:t>		Functional Unit:  Motor or </a:t>
            </a:r>
            <a:r>
              <a:rPr lang="en-US" sz="2400" b="1" u="sng" smtClean="0"/>
              <a:t>E</a:t>
            </a:r>
            <a:r>
              <a:rPr lang="en-US" sz="2400" b="1" smtClean="0"/>
              <a:t>fferent Neurons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81000" y="228600"/>
            <a:ext cx="8077200" cy="838200"/>
          </a:xfrm>
          <a:ln>
            <a:solidFill>
              <a:srgbClr val="FFFF66"/>
            </a:solidFill>
          </a:ln>
        </p:spPr>
        <p:txBody>
          <a:bodyPr/>
          <a:lstStyle/>
          <a:p>
            <a:r>
              <a:rPr lang="en-US" sz="2800" b="1" smtClean="0">
                <a:solidFill>
                  <a:schemeClr val="tx1"/>
                </a:solidFill>
              </a:rPr>
              <a:t>Introduction to the Nervous System </a:t>
            </a:r>
            <a:br>
              <a:rPr lang="en-US" sz="2800" b="1" smtClean="0">
                <a:solidFill>
                  <a:schemeClr val="tx1"/>
                </a:solidFill>
              </a:rPr>
            </a:br>
            <a:r>
              <a:rPr lang="en-US" sz="2800" b="1" smtClean="0">
                <a:solidFill>
                  <a:schemeClr val="tx1"/>
                </a:solidFill>
              </a:rPr>
              <a:t>and Nerve Tissue</a:t>
            </a:r>
          </a:p>
        </p:txBody>
      </p:sp>
      <p:sp>
        <p:nvSpPr>
          <p:cNvPr id="21507" name="Rectangle 3"/>
          <p:cNvSpPr>
            <a:spLocks noGrp="1" noChangeArrowheads="1"/>
          </p:cNvSpPr>
          <p:nvPr>
            <p:ph type="subTitle" idx="1"/>
          </p:nvPr>
        </p:nvSpPr>
        <p:spPr>
          <a:xfrm>
            <a:off x="0" y="1219200"/>
            <a:ext cx="9144000" cy="457200"/>
          </a:xfrm>
        </p:spPr>
        <p:txBody>
          <a:bodyPr/>
          <a:lstStyle/>
          <a:p>
            <a:pPr marL="609600" indent="-609600"/>
            <a:r>
              <a:rPr lang="en-US" sz="2800" b="1" u="sng" smtClean="0"/>
              <a:t>Types of Supportive Cells of the CNS</a:t>
            </a:r>
            <a:r>
              <a:rPr lang="en-US" sz="2800" b="1" smtClean="0"/>
              <a:t> (Neuroglia)</a:t>
            </a:r>
            <a:endParaRPr lang="en-US" sz="2800" b="1" u="sng" smtClean="0"/>
          </a:p>
        </p:txBody>
      </p:sp>
      <p:sp>
        <p:nvSpPr>
          <p:cNvPr id="21508" name="Text Box 4"/>
          <p:cNvSpPr txBox="1">
            <a:spLocks noChangeArrowheads="1"/>
          </p:cNvSpPr>
          <p:nvPr/>
        </p:nvSpPr>
        <p:spPr bwMode="auto">
          <a:xfrm>
            <a:off x="685800" y="1676400"/>
            <a:ext cx="7608888" cy="457200"/>
          </a:xfrm>
          <a:prstGeom prst="rect">
            <a:avLst/>
          </a:prstGeom>
          <a:noFill/>
          <a:ln w="9525">
            <a:noFill/>
            <a:miter lim="800000"/>
            <a:headEnd/>
            <a:tailEnd/>
          </a:ln>
        </p:spPr>
        <p:txBody>
          <a:bodyPr wrap="none">
            <a:spAutoFit/>
          </a:bodyPr>
          <a:lstStyle/>
          <a:p>
            <a:r>
              <a:rPr lang="en-US"/>
              <a:t>1.  Oligodendrocytes:  form the myelin sheath of the CNS</a:t>
            </a:r>
          </a:p>
        </p:txBody>
      </p:sp>
      <p:pic>
        <p:nvPicPr>
          <p:cNvPr id="21509" name="Picture 6" descr="173843"/>
          <p:cNvPicPr>
            <a:picLocks noChangeAspect="1" noChangeArrowheads="1"/>
          </p:cNvPicPr>
          <p:nvPr/>
        </p:nvPicPr>
        <p:blipFill>
          <a:blip r:embed="rId2"/>
          <a:srcRect/>
          <a:stretch>
            <a:fillRect/>
          </a:stretch>
        </p:blipFill>
        <p:spPr bwMode="auto">
          <a:xfrm>
            <a:off x="304800" y="2286000"/>
            <a:ext cx="4419600" cy="4343400"/>
          </a:xfrm>
          <a:prstGeom prst="rect">
            <a:avLst/>
          </a:prstGeom>
          <a:noFill/>
          <a:ln w="9525">
            <a:noFill/>
            <a:miter lim="800000"/>
            <a:headEnd/>
            <a:tailEnd/>
          </a:ln>
        </p:spPr>
      </p:pic>
      <p:pic>
        <p:nvPicPr>
          <p:cNvPr id="21510" name="Picture 8" descr="60">
            <a:hlinkClick r:id="rId3"/>
          </p:cNvPr>
          <p:cNvPicPr>
            <a:picLocks noChangeAspect="1" noChangeArrowheads="1"/>
          </p:cNvPicPr>
          <p:nvPr/>
        </p:nvPicPr>
        <p:blipFill>
          <a:blip r:embed="rId4"/>
          <a:srcRect/>
          <a:stretch>
            <a:fillRect/>
          </a:stretch>
        </p:blipFill>
        <p:spPr bwMode="auto">
          <a:xfrm>
            <a:off x="4648200" y="2286000"/>
            <a:ext cx="41148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457200" y="228600"/>
            <a:ext cx="8077200" cy="914400"/>
          </a:xfrm>
          <a:ln>
            <a:solidFill>
              <a:srgbClr val="FFFF66"/>
            </a:solidFill>
          </a:ln>
        </p:spPr>
        <p:txBody>
          <a:bodyPr/>
          <a:lstStyle/>
          <a:p>
            <a:r>
              <a:rPr lang="en-US" sz="2800" b="1" smtClean="0">
                <a:solidFill>
                  <a:schemeClr val="tx1"/>
                </a:solidFill>
              </a:rPr>
              <a:t>Introduction to the Nervous System </a:t>
            </a:r>
            <a:br>
              <a:rPr lang="en-US" sz="2800" b="1" smtClean="0">
                <a:solidFill>
                  <a:schemeClr val="tx1"/>
                </a:solidFill>
              </a:rPr>
            </a:br>
            <a:r>
              <a:rPr lang="en-US" sz="2800" b="1" smtClean="0">
                <a:solidFill>
                  <a:schemeClr val="tx1"/>
                </a:solidFill>
              </a:rPr>
              <a:t>and Nerve Tissue</a:t>
            </a:r>
          </a:p>
        </p:txBody>
      </p:sp>
      <p:sp>
        <p:nvSpPr>
          <p:cNvPr id="22531" name="Rectangle 3"/>
          <p:cNvSpPr>
            <a:spLocks noGrp="1" noChangeArrowheads="1"/>
          </p:cNvSpPr>
          <p:nvPr>
            <p:ph type="subTitle" idx="1"/>
          </p:nvPr>
        </p:nvSpPr>
        <p:spPr>
          <a:xfrm>
            <a:off x="609600" y="1143000"/>
            <a:ext cx="8153400" cy="685800"/>
          </a:xfrm>
        </p:spPr>
        <p:txBody>
          <a:bodyPr/>
          <a:lstStyle/>
          <a:p>
            <a:pPr marL="609600" indent="-609600"/>
            <a:r>
              <a:rPr lang="en-US" sz="2800" b="1" u="sng" smtClean="0"/>
              <a:t>Types of Supportive Cells of the CNS</a:t>
            </a:r>
            <a:r>
              <a:rPr lang="en-US" sz="2800" b="1" smtClean="0"/>
              <a:t> (Neuroglia)</a:t>
            </a:r>
            <a:endParaRPr lang="en-US" sz="2800" b="1" u="sng" smtClean="0"/>
          </a:p>
        </p:txBody>
      </p:sp>
      <p:sp>
        <p:nvSpPr>
          <p:cNvPr id="22532" name="Text Box 4"/>
          <p:cNvSpPr txBox="1">
            <a:spLocks noChangeArrowheads="1"/>
          </p:cNvSpPr>
          <p:nvPr/>
        </p:nvSpPr>
        <p:spPr bwMode="auto">
          <a:xfrm>
            <a:off x="685800" y="1905000"/>
            <a:ext cx="7929563" cy="830263"/>
          </a:xfrm>
          <a:prstGeom prst="rect">
            <a:avLst/>
          </a:prstGeom>
          <a:noFill/>
          <a:ln w="9525">
            <a:noFill/>
            <a:miter lim="800000"/>
            <a:headEnd/>
            <a:tailEnd/>
          </a:ln>
        </p:spPr>
        <p:txBody>
          <a:bodyPr wrap="none">
            <a:spAutoFit/>
          </a:bodyPr>
          <a:lstStyle/>
          <a:p>
            <a:pPr marL="457200" indent="-457200"/>
            <a:r>
              <a:rPr lang="en-US"/>
              <a:t>2.  Astrocytes:  Help form the blood-brain barrier, support </a:t>
            </a:r>
          </a:p>
          <a:p>
            <a:pPr marL="457200" indent="-457200"/>
            <a:r>
              <a:rPr lang="en-US"/>
              <a:t>	the appropriate chemical environment for neurons. </a:t>
            </a:r>
          </a:p>
        </p:txBody>
      </p:sp>
      <p:pic>
        <p:nvPicPr>
          <p:cNvPr id="22533" name="Picture 6" descr="173842"/>
          <p:cNvPicPr>
            <a:picLocks noChangeAspect="1" noChangeArrowheads="1"/>
          </p:cNvPicPr>
          <p:nvPr/>
        </p:nvPicPr>
        <p:blipFill>
          <a:blip r:embed="rId2"/>
          <a:srcRect/>
          <a:stretch>
            <a:fillRect/>
          </a:stretch>
        </p:blipFill>
        <p:spPr bwMode="auto">
          <a:xfrm>
            <a:off x="304800" y="2819400"/>
            <a:ext cx="4318000" cy="3581400"/>
          </a:xfrm>
          <a:prstGeom prst="rect">
            <a:avLst/>
          </a:prstGeom>
          <a:noFill/>
          <a:ln w="9525">
            <a:noFill/>
            <a:miter lim="800000"/>
            <a:headEnd/>
            <a:tailEnd/>
          </a:ln>
        </p:spPr>
      </p:pic>
      <p:sp>
        <p:nvSpPr>
          <p:cNvPr id="22534" name="Rectangle 7"/>
          <p:cNvSpPr>
            <a:spLocks noChangeArrowheads="1"/>
          </p:cNvSpPr>
          <p:nvPr/>
        </p:nvSpPr>
        <p:spPr bwMode="auto">
          <a:xfrm>
            <a:off x="0" y="723900"/>
            <a:ext cx="9144000" cy="461963"/>
          </a:xfrm>
          <a:prstGeom prst="rect">
            <a:avLst/>
          </a:prstGeom>
          <a:noFill/>
          <a:ln w="9525">
            <a:noFill/>
            <a:miter lim="800000"/>
            <a:headEnd/>
            <a:tailEnd/>
          </a:ln>
        </p:spPr>
        <p:txBody>
          <a:bodyPr>
            <a:spAutoFit/>
          </a:bodyPr>
          <a:lstStyle/>
          <a:p>
            <a:endParaRPr lang="en-US"/>
          </a:p>
        </p:txBody>
      </p:sp>
      <p:grpSp>
        <p:nvGrpSpPr>
          <p:cNvPr id="22535" name="Group 11"/>
          <p:cNvGrpSpPr>
            <a:grpSpLocks/>
          </p:cNvGrpSpPr>
          <p:nvPr/>
        </p:nvGrpSpPr>
        <p:grpSpPr bwMode="auto">
          <a:xfrm>
            <a:off x="2133600" y="609600"/>
            <a:ext cx="4857750" cy="5410200"/>
            <a:chOff x="0" y="0"/>
            <a:chExt cx="3060" cy="3408"/>
          </a:xfrm>
        </p:grpSpPr>
        <p:sp>
          <p:nvSpPr>
            <p:cNvPr id="22537" name="Rectangle 8"/>
            <p:cNvSpPr>
              <a:spLocks noChangeArrowheads="1"/>
            </p:cNvSpPr>
            <p:nvPr/>
          </p:nvSpPr>
          <p:spPr bwMode="auto">
            <a:xfrm>
              <a:off x="0" y="0"/>
              <a:ext cx="3060" cy="291"/>
            </a:xfrm>
            <a:prstGeom prst="rect">
              <a:avLst/>
            </a:prstGeom>
            <a:noFill/>
            <a:ln w="9525">
              <a:noFill/>
              <a:miter lim="800000"/>
              <a:headEnd/>
              <a:tailEnd/>
            </a:ln>
          </p:spPr>
          <p:txBody>
            <a:bodyPr>
              <a:spAutoFit/>
            </a:bodyPr>
            <a:lstStyle/>
            <a:p>
              <a:endParaRPr lang="en-US"/>
            </a:p>
          </p:txBody>
        </p:sp>
        <p:sp>
          <p:nvSpPr>
            <p:cNvPr id="22538" name="Rectangle 9"/>
            <p:cNvSpPr>
              <a:spLocks noChangeArrowheads="1"/>
            </p:cNvSpPr>
            <p:nvPr/>
          </p:nvSpPr>
          <p:spPr bwMode="auto">
            <a:xfrm>
              <a:off x="0" y="0"/>
              <a:ext cx="3060" cy="3408"/>
            </a:xfrm>
            <a:prstGeom prst="rect">
              <a:avLst/>
            </a:prstGeom>
            <a:noFill/>
            <a:ln w="9525">
              <a:noFill/>
              <a:miter lim="800000"/>
              <a:headEnd/>
              <a:tailEnd/>
            </a:ln>
          </p:spPr>
          <p:txBody>
            <a:bodyPr/>
            <a:lstStyle/>
            <a:p>
              <a:r>
                <a:rPr lang="en-US" b="0"/>
                <a:t>  </a:t>
              </a:r>
              <a:r>
                <a:rPr lang="en-US" sz="32500" b="0"/>
                <a:t> </a:t>
              </a:r>
              <a:r>
                <a:rPr lang="en-US" b="0"/>
                <a:t>                                                           </a:t>
              </a:r>
            </a:p>
          </p:txBody>
        </p:sp>
      </p:grpSp>
      <p:pic>
        <p:nvPicPr>
          <p:cNvPr id="22536" name="Picture 13" descr="64">
            <a:hlinkClick r:id="rId3"/>
          </p:cNvPr>
          <p:cNvPicPr>
            <a:picLocks noChangeAspect="1" noChangeArrowheads="1"/>
          </p:cNvPicPr>
          <p:nvPr/>
        </p:nvPicPr>
        <p:blipFill>
          <a:blip r:embed="rId4"/>
          <a:srcRect/>
          <a:stretch>
            <a:fillRect/>
          </a:stretch>
        </p:blipFill>
        <p:spPr bwMode="auto">
          <a:xfrm>
            <a:off x="4572000" y="2819400"/>
            <a:ext cx="42672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534400" cy="533400"/>
          </a:xfrm>
          <a:ln>
            <a:solidFill>
              <a:srgbClr val="FFFF66"/>
            </a:solidFill>
          </a:ln>
        </p:spPr>
        <p:txBody>
          <a:bodyPr/>
          <a:lstStyle/>
          <a:p>
            <a:r>
              <a:rPr lang="en-US" sz="2800" b="1" smtClean="0">
                <a:solidFill>
                  <a:schemeClr val="tx1"/>
                </a:solidFill>
              </a:rPr>
              <a:t>Introduction to the Nervous System and Nerve Tissue</a:t>
            </a:r>
          </a:p>
        </p:txBody>
      </p:sp>
      <p:sp>
        <p:nvSpPr>
          <p:cNvPr id="23555" name="Rectangle 3"/>
          <p:cNvSpPr>
            <a:spLocks noGrp="1" noChangeArrowheads="1"/>
          </p:cNvSpPr>
          <p:nvPr>
            <p:ph type="subTitle" idx="1"/>
          </p:nvPr>
        </p:nvSpPr>
        <p:spPr>
          <a:xfrm>
            <a:off x="457200" y="914400"/>
            <a:ext cx="8305800" cy="685800"/>
          </a:xfrm>
        </p:spPr>
        <p:txBody>
          <a:bodyPr/>
          <a:lstStyle/>
          <a:p>
            <a:pPr marL="609600" indent="-609600"/>
            <a:r>
              <a:rPr lang="en-US" sz="2800" b="1" u="sng" smtClean="0"/>
              <a:t>Types of Supportive Cells of the CNS</a:t>
            </a:r>
            <a:r>
              <a:rPr lang="en-US" sz="2800" b="1" smtClean="0"/>
              <a:t> (Neuroglia)</a:t>
            </a:r>
            <a:endParaRPr lang="en-US" sz="2800" b="1" u="sng" smtClean="0"/>
          </a:p>
        </p:txBody>
      </p:sp>
      <p:sp>
        <p:nvSpPr>
          <p:cNvPr id="23556" name="Text Box 4"/>
          <p:cNvSpPr txBox="1">
            <a:spLocks noChangeArrowheads="1"/>
          </p:cNvSpPr>
          <p:nvPr/>
        </p:nvSpPr>
        <p:spPr bwMode="auto">
          <a:xfrm>
            <a:off x="990600" y="1600200"/>
            <a:ext cx="6665913" cy="830263"/>
          </a:xfrm>
          <a:prstGeom prst="rect">
            <a:avLst/>
          </a:prstGeom>
          <a:noFill/>
          <a:ln w="9525">
            <a:noFill/>
            <a:miter lim="800000"/>
            <a:headEnd/>
            <a:tailEnd/>
          </a:ln>
        </p:spPr>
        <p:txBody>
          <a:bodyPr wrap="none">
            <a:spAutoFit/>
          </a:bodyPr>
          <a:lstStyle/>
          <a:p>
            <a:pPr marL="457200" indent="-457200"/>
            <a:r>
              <a:rPr lang="en-US"/>
              <a:t>3.  Microglia:  Phagocytes in the CNS that engulf </a:t>
            </a:r>
          </a:p>
          <a:p>
            <a:pPr marL="457200" indent="-457200"/>
            <a:r>
              <a:rPr lang="en-US"/>
              <a:t>	microbes and cellular debris.</a:t>
            </a:r>
          </a:p>
        </p:txBody>
      </p:sp>
      <p:pic>
        <p:nvPicPr>
          <p:cNvPr id="23557" name="Picture 5" descr="173844"/>
          <p:cNvPicPr>
            <a:picLocks noChangeAspect="1" noChangeArrowheads="1"/>
          </p:cNvPicPr>
          <p:nvPr/>
        </p:nvPicPr>
        <p:blipFill>
          <a:blip r:embed="rId2"/>
          <a:srcRect/>
          <a:stretch>
            <a:fillRect/>
          </a:stretch>
        </p:blipFill>
        <p:spPr bwMode="auto">
          <a:xfrm>
            <a:off x="228600" y="2590800"/>
            <a:ext cx="4241800" cy="3962400"/>
          </a:xfrm>
          <a:prstGeom prst="rect">
            <a:avLst/>
          </a:prstGeom>
          <a:noFill/>
          <a:ln w="9525">
            <a:noFill/>
            <a:miter lim="800000"/>
            <a:headEnd/>
            <a:tailEnd/>
          </a:ln>
        </p:spPr>
      </p:pic>
      <p:pic>
        <p:nvPicPr>
          <p:cNvPr id="23558" name="Picture 7" descr="57"/>
          <p:cNvPicPr>
            <a:picLocks noChangeAspect="1" noChangeArrowheads="1"/>
          </p:cNvPicPr>
          <p:nvPr/>
        </p:nvPicPr>
        <p:blipFill>
          <a:blip r:embed="rId3"/>
          <a:srcRect/>
          <a:stretch>
            <a:fillRect/>
          </a:stretch>
        </p:blipFill>
        <p:spPr bwMode="auto">
          <a:xfrm>
            <a:off x="4419600" y="2590800"/>
            <a:ext cx="4495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381000" y="228600"/>
            <a:ext cx="8458200" cy="533400"/>
          </a:xfrm>
          <a:ln>
            <a:solidFill>
              <a:srgbClr val="FFFF66"/>
            </a:solidFill>
          </a:ln>
        </p:spPr>
        <p:txBody>
          <a:bodyPr/>
          <a:lstStyle/>
          <a:p>
            <a:r>
              <a:rPr lang="en-US" sz="2800" b="1" smtClean="0">
                <a:solidFill>
                  <a:schemeClr val="tx1"/>
                </a:solidFill>
              </a:rPr>
              <a:t>Introduction to the Nervous System and Nerve Tissue</a:t>
            </a:r>
          </a:p>
        </p:txBody>
      </p:sp>
      <p:sp>
        <p:nvSpPr>
          <p:cNvPr id="24579" name="Rectangle 3"/>
          <p:cNvSpPr>
            <a:spLocks noGrp="1" noChangeArrowheads="1"/>
          </p:cNvSpPr>
          <p:nvPr>
            <p:ph type="subTitle" idx="1"/>
          </p:nvPr>
        </p:nvSpPr>
        <p:spPr>
          <a:xfrm>
            <a:off x="533400" y="914400"/>
            <a:ext cx="8077200" cy="533400"/>
          </a:xfrm>
        </p:spPr>
        <p:txBody>
          <a:bodyPr/>
          <a:lstStyle/>
          <a:p>
            <a:pPr marL="609600" indent="-609600"/>
            <a:r>
              <a:rPr lang="en-US" sz="2800" b="1" u="sng" smtClean="0"/>
              <a:t>Types of Supportive Cells of the CNS</a:t>
            </a:r>
            <a:r>
              <a:rPr lang="en-US" sz="2800" b="1" smtClean="0"/>
              <a:t> (Neuroglia)</a:t>
            </a:r>
            <a:endParaRPr lang="en-US" sz="2800" b="1" u="sng" smtClean="0"/>
          </a:p>
        </p:txBody>
      </p:sp>
      <p:sp>
        <p:nvSpPr>
          <p:cNvPr id="24580" name="Text Box 4"/>
          <p:cNvSpPr txBox="1">
            <a:spLocks noChangeArrowheads="1"/>
          </p:cNvSpPr>
          <p:nvPr/>
        </p:nvSpPr>
        <p:spPr bwMode="auto">
          <a:xfrm>
            <a:off x="381000" y="1524000"/>
            <a:ext cx="8458200" cy="1200150"/>
          </a:xfrm>
          <a:prstGeom prst="rect">
            <a:avLst/>
          </a:prstGeom>
          <a:noFill/>
          <a:ln w="9525">
            <a:noFill/>
            <a:miter lim="800000"/>
            <a:headEnd/>
            <a:tailEnd/>
          </a:ln>
        </p:spPr>
        <p:txBody>
          <a:bodyPr>
            <a:spAutoFit/>
          </a:bodyPr>
          <a:lstStyle/>
          <a:p>
            <a:pPr marL="457200" indent="-457200"/>
            <a:r>
              <a:rPr lang="en-US"/>
              <a:t>4.  Ependymal Cells:  Form blood-brain barrier in the brain </a:t>
            </a:r>
          </a:p>
          <a:p>
            <a:pPr marL="457200" indent="-457200"/>
            <a:r>
              <a:rPr lang="en-US"/>
              <a:t>      ventricles and central canal of spinal cord.  Produce cerebrospinal fluid and assist in its circulation.</a:t>
            </a:r>
          </a:p>
        </p:txBody>
      </p:sp>
      <p:pic>
        <p:nvPicPr>
          <p:cNvPr id="24581" name="Picture 6" descr="173845"/>
          <p:cNvPicPr>
            <a:picLocks noChangeAspect="1" noChangeArrowheads="1"/>
          </p:cNvPicPr>
          <p:nvPr/>
        </p:nvPicPr>
        <p:blipFill>
          <a:blip r:embed="rId2"/>
          <a:srcRect/>
          <a:stretch>
            <a:fillRect/>
          </a:stretch>
        </p:blipFill>
        <p:spPr bwMode="auto">
          <a:xfrm>
            <a:off x="381000" y="2895600"/>
            <a:ext cx="4419600" cy="3657600"/>
          </a:xfrm>
          <a:prstGeom prst="rect">
            <a:avLst/>
          </a:prstGeom>
          <a:noFill/>
          <a:ln w="9525">
            <a:noFill/>
            <a:miter lim="800000"/>
            <a:headEnd/>
            <a:tailEnd/>
          </a:ln>
        </p:spPr>
      </p:pic>
      <p:pic>
        <p:nvPicPr>
          <p:cNvPr id="24582" name="Picture 10" descr="n-13"/>
          <p:cNvPicPr>
            <a:picLocks noChangeAspect="1" noChangeArrowheads="1"/>
          </p:cNvPicPr>
          <p:nvPr/>
        </p:nvPicPr>
        <p:blipFill>
          <a:blip r:embed="rId3"/>
          <a:srcRect/>
          <a:stretch>
            <a:fillRect/>
          </a:stretch>
        </p:blipFill>
        <p:spPr bwMode="auto">
          <a:xfrm>
            <a:off x="4724400" y="2895600"/>
            <a:ext cx="41148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924800" cy="1752600"/>
          </a:xfrm>
          <a:ln>
            <a:solidFill>
              <a:srgbClr val="FFFF66"/>
            </a:solidFill>
          </a:ln>
        </p:spPr>
        <p:txBody>
          <a:bodyPr/>
          <a:lstStyle/>
          <a:p>
            <a:r>
              <a:rPr lang="en-US" sz="4000" b="1" smtClean="0">
                <a:solidFill>
                  <a:schemeClr val="tx1"/>
                </a:solidFill>
              </a:rPr>
              <a:t>Nervous System Physiology: </a:t>
            </a:r>
            <a:r>
              <a:rPr lang="en-US" sz="3600" b="1" smtClean="0">
                <a:solidFill>
                  <a:schemeClr val="tx1"/>
                </a:solidFill>
              </a:rPr>
              <a:t>Distribution of Ions between </a:t>
            </a:r>
            <a:br>
              <a:rPr lang="en-US" sz="3600" b="1" smtClean="0">
                <a:solidFill>
                  <a:schemeClr val="tx1"/>
                </a:solidFill>
              </a:rPr>
            </a:br>
            <a:r>
              <a:rPr lang="en-US" sz="3600" b="1" smtClean="0">
                <a:solidFill>
                  <a:schemeClr val="tx1"/>
                </a:solidFill>
              </a:rPr>
              <a:t>ECF and ICF</a:t>
            </a:r>
          </a:p>
        </p:txBody>
      </p:sp>
      <p:pic>
        <p:nvPicPr>
          <p:cNvPr id="25603" name="Picture 3" descr="173832"/>
          <p:cNvPicPr>
            <a:picLocks noChangeAspect="1" noChangeArrowheads="1"/>
          </p:cNvPicPr>
          <p:nvPr/>
        </p:nvPicPr>
        <p:blipFill>
          <a:blip r:embed="rId2"/>
          <a:srcRect/>
          <a:stretch>
            <a:fillRect/>
          </a:stretch>
        </p:blipFill>
        <p:spPr bwMode="auto">
          <a:xfrm>
            <a:off x="685800" y="2286000"/>
            <a:ext cx="8001000" cy="387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304800"/>
            <a:ext cx="7848600" cy="1600200"/>
          </a:xfrm>
          <a:ln>
            <a:solidFill>
              <a:srgbClr val="FFFF66"/>
            </a:solidFill>
          </a:ln>
        </p:spPr>
        <p:txBody>
          <a:bodyPr/>
          <a:lstStyle/>
          <a:p>
            <a:r>
              <a:rPr lang="en-US" sz="4000" b="1" smtClean="0">
                <a:solidFill>
                  <a:schemeClr val="tx1"/>
                </a:solidFill>
              </a:rPr>
              <a:t>Nervous System Physiology:</a:t>
            </a:r>
            <a:br>
              <a:rPr lang="en-US" sz="4000" b="1" smtClean="0">
                <a:solidFill>
                  <a:schemeClr val="tx1"/>
                </a:solidFill>
              </a:rPr>
            </a:br>
            <a:r>
              <a:rPr lang="en-US" sz="3200" b="1" smtClean="0">
                <a:solidFill>
                  <a:schemeClr val="tx1"/>
                </a:solidFill>
              </a:rPr>
              <a:t>Nerve Conduction Occurs because of Changes in Membrane Potential</a:t>
            </a:r>
            <a:r>
              <a:rPr lang="en-US" sz="4000" b="1" smtClean="0">
                <a:solidFill>
                  <a:schemeClr val="tx1"/>
                </a:solidFill>
              </a:rPr>
              <a:t> </a:t>
            </a:r>
          </a:p>
        </p:txBody>
      </p:sp>
      <p:pic>
        <p:nvPicPr>
          <p:cNvPr id="26627" name="Picture 3" descr="173834"/>
          <p:cNvPicPr>
            <a:picLocks noChangeAspect="1" noChangeArrowheads="1"/>
          </p:cNvPicPr>
          <p:nvPr/>
        </p:nvPicPr>
        <p:blipFill>
          <a:blip r:embed="rId2"/>
          <a:srcRect/>
          <a:stretch>
            <a:fillRect/>
          </a:stretch>
        </p:blipFill>
        <p:spPr bwMode="auto">
          <a:xfrm>
            <a:off x="838200" y="2057400"/>
            <a:ext cx="76200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304800"/>
            <a:ext cx="7162800" cy="1371600"/>
          </a:xfrm>
          <a:ln>
            <a:solidFill>
              <a:srgbClr val="FFFF66"/>
            </a:solidFill>
          </a:ln>
        </p:spPr>
        <p:txBody>
          <a:bodyPr/>
          <a:lstStyle/>
          <a:p>
            <a:r>
              <a:rPr lang="en-US" sz="4000" b="1" smtClean="0">
                <a:solidFill>
                  <a:schemeClr val="tx1"/>
                </a:solidFill>
              </a:rPr>
              <a:t>Nervous System Physiology:</a:t>
            </a:r>
            <a:br>
              <a:rPr lang="en-US" sz="4000" b="1" smtClean="0">
                <a:solidFill>
                  <a:schemeClr val="tx1"/>
                </a:solidFill>
              </a:rPr>
            </a:br>
            <a:r>
              <a:rPr lang="en-US" sz="3200" b="1" smtClean="0">
                <a:solidFill>
                  <a:schemeClr val="tx1"/>
                </a:solidFill>
              </a:rPr>
              <a:t>Types of Channel Proteins</a:t>
            </a:r>
          </a:p>
        </p:txBody>
      </p:sp>
      <p:pic>
        <p:nvPicPr>
          <p:cNvPr id="27651" name="Picture 3" descr="173831"/>
          <p:cNvPicPr>
            <a:picLocks noChangeAspect="1" noChangeArrowheads="1"/>
          </p:cNvPicPr>
          <p:nvPr/>
        </p:nvPicPr>
        <p:blipFill>
          <a:blip r:embed="rId2"/>
          <a:srcRect/>
          <a:stretch>
            <a:fillRect/>
          </a:stretch>
        </p:blipFill>
        <p:spPr bwMode="auto">
          <a:xfrm>
            <a:off x="762000" y="1905000"/>
            <a:ext cx="75819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7772400" cy="1143000"/>
          </a:xfrm>
          <a:ln>
            <a:solidFill>
              <a:srgbClr val="FFFF66"/>
            </a:solidFill>
          </a:ln>
        </p:spPr>
        <p:txBody>
          <a:bodyPr/>
          <a:lstStyle/>
          <a:p>
            <a:r>
              <a:rPr lang="en-US" sz="4000" b="1" smtClean="0">
                <a:solidFill>
                  <a:schemeClr val="tx1"/>
                </a:solidFill>
              </a:rPr>
              <a:t>Nervous System Physiology:</a:t>
            </a:r>
            <a:br>
              <a:rPr lang="en-US" sz="4000" b="1" smtClean="0">
                <a:solidFill>
                  <a:schemeClr val="tx1"/>
                </a:solidFill>
              </a:rPr>
            </a:br>
            <a:r>
              <a:rPr lang="en-US" sz="3200" b="1" smtClean="0">
                <a:solidFill>
                  <a:schemeClr val="tx1"/>
                </a:solidFill>
              </a:rPr>
              <a:t>Mechanism that creates an Action Potential</a:t>
            </a:r>
          </a:p>
        </p:txBody>
      </p:sp>
      <p:pic>
        <p:nvPicPr>
          <p:cNvPr id="28675" name="Picture 4" descr="173835"/>
          <p:cNvPicPr>
            <a:picLocks noChangeAspect="1" noChangeArrowheads="1"/>
          </p:cNvPicPr>
          <p:nvPr/>
        </p:nvPicPr>
        <p:blipFill>
          <a:blip r:embed="rId2"/>
          <a:srcRect/>
          <a:stretch>
            <a:fillRect/>
          </a:stretch>
        </p:blipFill>
        <p:spPr bwMode="auto">
          <a:xfrm>
            <a:off x="762000" y="2057400"/>
            <a:ext cx="7620000" cy="453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304800"/>
            <a:ext cx="7315200" cy="1752600"/>
          </a:xfrm>
          <a:ln>
            <a:solidFill>
              <a:srgbClr val="FFFF66"/>
            </a:solidFill>
          </a:ln>
        </p:spPr>
        <p:txBody>
          <a:bodyPr/>
          <a:lstStyle/>
          <a:p>
            <a:r>
              <a:rPr lang="en-US" sz="4000" b="1" smtClean="0">
                <a:solidFill>
                  <a:schemeClr val="tx1"/>
                </a:solidFill>
              </a:rPr>
              <a:t>Nervous System Physiology:</a:t>
            </a:r>
            <a:br>
              <a:rPr lang="en-US" sz="4000" b="1" smtClean="0">
                <a:solidFill>
                  <a:schemeClr val="tx1"/>
                </a:solidFill>
              </a:rPr>
            </a:br>
            <a:r>
              <a:rPr lang="en-US" sz="3200" b="1" smtClean="0">
                <a:solidFill>
                  <a:schemeClr val="tx1"/>
                </a:solidFill>
              </a:rPr>
              <a:t>Two Mechanisms of Action Potential Conduction along a neuron</a:t>
            </a:r>
          </a:p>
        </p:txBody>
      </p:sp>
      <p:pic>
        <p:nvPicPr>
          <p:cNvPr id="29699" name="Picture 3" descr="173836"/>
          <p:cNvPicPr>
            <a:picLocks noChangeAspect="1" noChangeArrowheads="1"/>
          </p:cNvPicPr>
          <p:nvPr/>
        </p:nvPicPr>
        <p:blipFill>
          <a:blip r:embed="rId2"/>
          <a:srcRect/>
          <a:stretch>
            <a:fillRect/>
          </a:stretch>
        </p:blipFill>
        <p:spPr bwMode="auto">
          <a:xfrm>
            <a:off x="838200" y="2276475"/>
            <a:ext cx="7620000"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0" y="304800"/>
            <a:ext cx="6019800" cy="990600"/>
          </a:xfrm>
          <a:ln>
            <a:solidFill>
              <a:srgbClr val="FFFF66"/>
            </a:solidFill>
          </a:ln>
        </p:spPr>
        <p:txBody>
          <a:bodyPr/>
          <a:lstStyle/>
          <a:p>
            <a:r>
              <a:rPr lang="en-US" sz="3200" b="1" smtClean="0">
                <a:solidFill>
                  <a:schemeClr val="tx1"/>
                </a:solidFill>
              </a:rPr>
              <a:t>Types of Nerve Fibers</a:t>
            </a:r>
          </a:p>
        </p:txBody>
      </p:sp>
      <p:sp>
        <p:nvSpPr>
          <p:cNvPr id="30723" name="Rectangle 3"/>
          <p:cNvSpPr>
            <a:spLocks noGrp="1" noChangeArrowheads="1"/>
          </p:cNvSpPr>
          <p:nvPr>
            <p:ph type="body" idx="1"/>
          </p:nvPr>
        </p:nvSpPr>
        <p:spPr>
          <a:xfrm>
            <a:off x="304800" y="1524000"/>
            <a:ext cx="8839200" cy="5029200"/>
          </a:xfrm>
        </p:spPr>
        <p:txBody>
          <a:bodyPr/>
          <a:lstStyle/>
          <a:p>
            <a:pPr>
              <a:lnSpc>
                <a:spcPct val="90000"/>
              </a:lnSpc>
            </a:pPr>
            <a:r>
              <a:rPr lang="en-US" sz="2400" b="1" smtClean="0"/>
              <a:t>“A” fibers:  Largest diameter myelinated fibers with the 			fastest saltatory conduction (12-130 m/sec) and a 			brief absolute refractory period.  Axons of motor 		neurons and axons of sensory neurons that conduct 		touch, pressure, and thermal sensations. (GSSN)</a:t>
            </a:r>
          </a:p>
          <a:p>
            <a:pPr>
              <a:lnSpc>
                <a:spcPct val="90000"/>
              </a:lnSpc>
            </a:pPr>
            <a:endParaRPr lang="en-US" sz="2400" b="1" smtClean="0"/>
          </a:p>
          <a:p>
            <a:pPr>
              <a:lnSpc>
                <a:spcPct val="90000"/>
              </a:lnSpc>
            </a:pPr>
            <a:r>
              <a:rPr lang="en-US" sz="2400" b="1" smtClean="0"/>
              <a:t>“B” fibers:  intermediate diameter myelinated fibers</a:t>
            </a:r>
          </a:p>
          <a:p>
            <a:pPr lvl="4">
              <a:lnSpc>
                <a:spcPct val="90000"/>
              </a:lnSpc>
              <a:buFontTx/>
              <a:buNone/>
            </a:pPr>
            <a:r>
              <a:rPr lang="en-US" sz="2400" b="1" smtClean="0"/>
              <a:t>With slower saltatory conduction then “A” fibers and longer absolute refractory periods.  Dendrites of visceral sensory neurons and axons of presynaptic neurons of the ANS.</a:t>
            </a:r>
          </a:p>
          <a:p>
            <a:pPr lvl="4">
              <a:lnSpc>
                <a:spcPct val="90000"/>
              </a:lnSpc>
              <a:buFontTx/>
              <a:buNone/>
            </a:pPr>
            <a:endParaRPr lang="en-US" sz="2400" b="1" smtClean="0"/>
          </a:p>
          <a:p>
            <a:pPr lvl="4">
              <a:lnSpc>
                <a:spcPct val="90000"/>
              </a:lnSpc>
              <a:buFontTx/>
              <a:buNone/>
            </a:pPr>
            <a:endParaRPr lang="en-US" b="1" smtClean="0"/>
          </a:p>
          <a:p>
            <a:pPr lvl="4">
              <a:lnSpc>
                <a:spcPct val="90000"/>
              </a:lnSpc>
              <a:buFontTx/>
              <a:buNone/>
            </a:pPr>
            <a:endParaRPr lang="en-US" b="1" smtClean="0"/>
          </a:p>
          <a:p>
            <a:pPr lvl="4">
              <a:lnSpc>
                <a:spcPct val="90000"/>
              </a:lnSpc>
              <a:buFontTx/>
              <a:buNone/>
            </a:pPr>
            <a:endParaRPr lang="en-US" b="1" smtClean="0"/>
          </a:p>
          <a:p>
            <a:pPr>
              <a:lnSpc>
                <a:spcPct val="90000"/>
              </a:lnSpc>
              <a:buFontTx/>
              <a:buNone/>
            </a:pPr>
            <a:r>
              <a:rPr lang="en-US" sz="2400" b="1"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304800"/>
            <a:ext cx="8534400" cy="1143000"/>
          </a:xfrm>
          <a:ln>
            <a:solidFill>
              <a:srgbClr val="FFFF66"/>
            </a:solidFill>
          </a:ln>
        </p:spPr>
        <p:txBody>
          <a:bodyPr/>
          <a:lstStyle/>
          <a:p>
            <a:r>
              <a:rPr lang="en-US" sz="4000" b="1" smtClean="0">
                <a:solidFill>
                  <a:schemeClr val="tx1"/>
                </a:solidFill>
              </a:rPr>
              <a:t>Organization of the Nervous System to supply the three basic functions</a:t>
            </a:r>
          </a:p>
        </p:txBody>
      </p:sp>
      <p:pic>
        <p:nvPicPr>
          <p:cNvPr id="4099" name="Picture 3" descr="173852"/>
          <p:cNvPicPr>
            <a:picLocks noChangeAspect="1" noChangeArrowheads="1"/>
          </p:cNvPicPr>
          <p:nvPr/>
        </p:nvPicPr>
        <p:blipFill>
          <a:blip r:embed="rId2"/>
          <a:srcRect/>
          <a:stretch>
            <a:fillRect/>
          </a:stretch>
        </p:blipFill>
        <p:spPr bwMode="auto">
          <a:xfrm>
            <a:off x="533400" y="1905000"/>
            <a:ext cx="80772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47800" y="304800"/>
            <a:ext cx="5791200" cy="838200"/>
          </a:xfrm>
          <a:ln>
            <a:solidFill>
              <a:srgbClr val="FFFF66"/>
            </a:solidFill>
          </a:ln>
        </p:spPr>
        <p:txBody>
          <a:bodyPr/>
          <a:lstStyle/>
          <a:p>
            <a:r>
              <a:rPr lang="en-US" sz="3200" b="1" smtClean="0">
                <a:solidFill>
                  <a:schemeClr val="tx1"/>
                </a:solidFill>
              </a:rPr>
              <a:t>Types of Nerve Fibers</a:t>
            </a:r>
          </a:p>
        </p:txBody>
      </p:sp>
      <p:sp>
        <p:nvSpPr>
          <p:cNvPr id="31747" name="Rectangle 3"/>
          <p:cNvSpPr>
            <a:spLocks noGrp="1" noChangeArrowheads="1"/>
          </p:cNvSpPr>
          <p:nvPr>
            <p:ph type="body" idx="1"/>
          </p:nvPr>
        </p:nvSpPr>
        <p:spPr>
          <a:xfrm>
            <a:off x="609600" y="1828800"/>
            <a:ext cx="8001000" cy="4648200"/>
          </a:xfrm>
        </p:spPr>
        <p:txBody>
          <a:bodyPr/>
          <a:lstStyle/>
          <a:p>
            <a:r>
              <a:rPr lang="en-US" sz="2400" b="1" smtClean="0"/>
              <a:t>“C” fibers:  Smallest diameter unmyelinated fibers with slow continuous conduction (.5 – 2 m/sec.) and the longest absolute refractory periods.  Axons of some somatic sensory neuron that carry pain, touch, pressure and 	thermal sensation, neuron that carry visceral pain sensations, and postsynaptic neurons of the ANS </a:t>
            </a:r>
          </a:p>
          <a:p>
            <a:pPr lvl="4">
              <a:buFontTx/>
              <a:buNone/>
            </a:pPr>
            <a:endParaRPr lang="en-US" sz="2800" b="1" smtClean="0"/>
          </a:p>
          <a:p>
            <a:pPr lvl="4">
              <a:buFontTx/>
              <a:buNone/>
            </a:pPr>
            <a:endParaRPr lang="en-US" sz="2400" b="1" smtClean="0"/>
          </a:p>
          <a:p>
            <a:pPr lvl="4">
              <a:buFontTx/>
              <a:buNone/>
            </a:pPr>
            <a:endParaRPr lang="en-US" sz="2400" b="1" smtClean="0"/>
          </a:p>
          <a:p>
            <a:pPr lvl="4">
              <a:buFontTx/>
              <a:buNone/>
            </a:pPr>
            <a:endParaRPr lang="en-US" sz="2400" b="1" smtClean="0"/>
          </a:p>
          <a:p>
            <a:pPr>
              <a:buFontTx/>
              <a:buNone/>
            </a:pPr>
            <a:r>
              <a:rPr lang="en-US" sz="2800" b="1"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228600"/>
            <a:ext cx="8534400" cy="685800"/>
          </a:xfrm>
          <a:ln>
            <a:solidFill>
              <a:srgbClr val="FFFF66"/>
            </a:solidFill>
          </a:ln>
        </p:spPr>
        <p:txBody>
          <a:bodyPr/>
          <a:lstStyle/>
          <a:p>
            <a:r>
              <a:rPr lang="en-US" sz="3200" b="1" smtClean="0">
                <a:solidFill>
                  <a:schemeClr val="tx1"/>
                </a:solidFill>
              </a:rPr>
              <a:t>Comparison of Graded versus Action Potentials</a:t>
            </a:r>
          </a:p>
        </p:txBody>
      </p:sp>
      <p:graphicFrame>
        <p:nvGraphicFramePr>
          <p:cNvPr id="40001" name="Group 65"/>
          <p:cNvGraphicFramePr>
            <a:graphicFrameLocks noGrp="1"/>
          </p:cNvGraphicFramePr>
          <p:nvPr>
            <p:ph type="tbl" idx="1"/>
          </p:nvPr>
        </p:nvGraphicFramePr>
        <p:xfrm>
          <a:off x="304800" y="1295400"/>
          <a:ext cx="8534400" cy="5193984"/>
        </p:xfrm>
        <a:graphic>
          <a:graphicData uri="http://schemas.openxmlformats.org/drawingml/2006/table">
            <a:tbl>
              <a:tblPr/>
              <a:tblGrid>
                <a:gridCol w="2844800"/>
                <a:gridCol w="2844800"/>
                <a:gridCol w="2844800"/>
              </a:tblGrid>
              <a:tr h="588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Characteristics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Graded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Action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02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Origin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Dendrites and cell bodies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Trigger Zone 1</a:t>
                      </a:r>
                      <a:r>
                        <a:rPr kumimoji="0" lang="en-US" sz="1800" b="1" i="0" u="none" strike="noStrike" cap="none" normalizeH="0" baseline="30000" smtClean="0">
                          <a:ln>
                            <a:noFill/>
                          </a:ln>
                          <a:solidFill>
                            <a:schemeClr val="tx1"/>
                          </a:solidFill>
                          <a:effectLst/>
                          <a:latin typeface="Times New Roman" pitchFamily="18" charset="0"/>
                        </a:rPr>
                        <a:t>st</a:t>
                      </a:r>
                      <a:r>
                        <a:rPr kumimoji="0" lang="en-US" sz="1800" b="1" i="0" u="none" strike="noStrike" cap="none" normalizeH="0" baseline="0" smtClean="0">
                          <a:ln>
                            <a:noFill/>
                          </a:ln>
                          <a:solidFill>
                            <a:schemeClr val="tx1"/>
                          </a:solidFill>
                          <a:effectLst/>
                          <a:latin typeface="Times New Roman" pitchFamily="18" charset="0"/>
                        </a:rPr>
                        <a:t> Node of Ranvier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8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Channels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Ligand-gated or mechanical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Voltage-gated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Conduction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Nonpropagated continuous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Propagated saltatory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Amplitude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Varies depending on strength of stimulus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All-or–None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Duration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Long- several msec. to minutes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Short- .5 – 2msec.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Polarity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Hyperpolarized or depolarized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Depolarized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Refractory 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No refractory period summation can occur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Absolute refractory period no summation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1905000"/>
          </a:xfrm>
          <a:ln>
            <a:solidFill>
              <a:srgbClr val="FFFF66"/>
            </a:solidFill>
          </a:ln>
        </p:spPr>
        <p:txBody>
          <a:bodyPr/>
          <a:lstStyle/>
          <a:p>
            <a:r>
              <a:rPr lang="en-US" sz="4000" b="1" smtClean="0">
                <a:solidFill>
                  <a:schemeClr val="tx1"/>
                </a:solidFill>
              </a:rPr>
              <a:t>Nervous System Physiology: </a:t>
            </a:r>
            <a:r>
              <a:rPr lang="en-US" sz="3200" smtClean="0">
                <a:solidFill>
                  <a:schemeClr val="tx1"/>
                </a:solidFill>
              </a:rPr>
              <a:t>Communication between neurons </a:t>
            </a:r>
            <a:br>
              <a:rPr lang="en-US" sz="3200" smtClean="0">
                <a:solidFill>
                  <a:schemeClr val="tx1"/>
                </a:solidFill>
              </a:rPr>
            </a:br>
            <a:r>
              <a:rPr lang="en-US" sz="3200" smtClean="0">
                <a:solidFill>
                  <a:schemeClr val="tx1"/>
                </a:solidFill>
              </a:rPr>
              <a:t>at a synaptic junction</a:t>
            </a:r>
          </a:p>
        </p:txBody>
      </p:sp>
      <p:sp>
        <p:nvSpPr>
          <p:cNvPr id="33795" name="Text Box 4"/>
          <p:cNvSpPr txBox="1">
            <a:spLocks noChangeArrowheads="1"/>
          </p:cNvSpPr>
          <p:nvPr/>
        </p:nvSpPr>
        <p:spPr bwMode="auto">
          <a:xfrm>
            <a:off x="457200" y="2514600"/>
            <a:ext cx="8220075" cy="3416300"/>
          </a:xfrm>
          <a:prstGeom prst="rect">
            <a:avLst/>
          </a:prstGeom>
          <a:noFill/>
          <a:ln w="9525">
            <a:noFill/>
            <a:miter lim="800000"/>
            <a:headEnd/>
            <a:tailEnd/>
          </a:ln>
        </p:spPr>
        <p:txBody>
          <a:bodyPr>
            <a:spAutoFit/>
          </a:bodyPr>
          <a:lstStyle/>
          <a:p>
            <a:pPr marL="457200" indent="-457200"/>
            <a:r>
              <a:rPr lang="en-US"/>
              <a:t>	1.  Electrical Synapses:  Communication via gap junctions</a:t>
            </a:r>
          </a:p>
          <a:p>
            <a:pPr marL="457200" indent="-457200"/>
            <a:r>
              <a:rPr lang="en-US"/>
              <a:t>			between smooth muscle, cardiac muscle, and </a:t>
            </a:r>
          </a:p>
          <a:p>
            <a:pPr marL="457200" indent="-457200"/>
            <a:r>
              <a:rPr lang="en-US"/>
              <a:t>			some neurons of the CNS.  Provide fast, </a:t>
            </a:r>
          </a:p>
          <a:p>
            <a:pPr marL="457200" indent="-457200"/>
            <a:r>
              <a:rPr lang="en-US"/>
              <a:t>			synchronized, and two-way transmission of </a:t>
            </a:r>
          </a:p>
          <a:p>
            <a:pPr marL="457200" indent="-457200"/>
            <a:r>
              <a:rPr lang="en-US"/>
              <a:t>			information. </a:t>
            </a:r>
          </a:p>
          <a:p>
            <a:pPr marL="457200" indent="-457200"/>
            <a:endParaRPr lang="en-US"/>
          </a:p>
          <a:p>
            <a:pPr marL="457200" indent="-457200"/>
            <a:r>
              <a:rPr lang="en-US"/>
              <a:t>	2.  Chemical Synapses:  Communication via chemical </a:t>
            </a:r>
          </a:p>
          <a:p>
            <a:pPr marL="457200" indent="-457200"/>
            <a:r>
              <a:rPr lang="en-US"/>
              <a:t>			neurotransmitters that diffuse across a synaptic</a:t>
            </a:r>
          </a:p>
          <a:p>
            <a:pPr marL="457200" indent="-457200"/>
            <a:r>
              <a:rPr lang="en-US"/>
              <a:t>			cleft.  Provides slow one-way information flow</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7772400" cy="1524000"/>
          </a:xfrm>
          <a:ln>
            <a:solidFill>
              <a:srgbClr val="FFFF66"/>
            </a:solidFill>
          </a:ln>
        </p:spPr>
        <p:txBody>
          <a:bodyPr/>
          <a:lstStyle/>
          <a:p>
            <a:r>
              <a:rPr lang="en-US" sz="4000" b="1" smtClean="0">
                <a:solidFill>
                  <a:schemeClr val="tx1"/>
                </a:solidFill>
              </a:rPr>
              <a:t>Nervous System Physiology: </a:t>
            </a:r>
            <a:r>
              <a:rPr lang="en-US" sz="3200" smtClean="0">
                <a:solidFill>
                  <a:schemeClr val="tx1"/>
                </a:solidFill>
              </a:rPr>
              <a:t>Communication between neurons </a:t>
            </a:r>
            <a:br>
              <a:rPr lang="en-US" sz="3200" smtClean="0">
                <a:solidFill>
                  <a:schemeClr val="tx1"/>
                </a:solidFill>
              </a:rPr>
            </a:br>
            <a:r>
              <a:rPr lang="en-US" sz="3200" smtClean="0">
                <a:solidFill>
                  <a:schemeClr val="tx1"/>
                </a:solidFill>
              </a:rPr>
              <a:t>at a synaptic junction</a:t>
            </a:r>
          </a:p>
        </p:txBody>
      </p:sp>
      <p:pic>
        <p:nvPicPr>
          <p:cNvPr id="34819" name="Picture 3" descr="173838"/>
          <p:cNvPicPr>
            <a:picLocks noChangeAspect="1" noChangeArrowheads="1"/>
          </p:cNvPicPr>
          <p:nvPr/>
        </p:nvPicPr>
        <p:blipFill>
          <a:blip r:embed="rId2"/>
          <a:srcRect/>
          <a:stretch>
            <a:fillRect/>
          </a:stretch>
        </p:blipFill>
        <p:spPr bwMode="auto">
          <a:xfrm>
            <a:off x="4876800" y="1828800"/>
            <a:ext cx="3990975" cy="5029200"/>
          </a:xfrm>
          <a:prstGeom prst="rect">
            <a:avLst/>
          </a:prstGeom>
          <a:noFill/>
          <a:ln w="9525">
            <a:noFill/>
            <a:miter lim="800000"/>
            <a:headEnd/>
            <a:tailEnd/>
          </a:ln>
        </p:spPr>
      </p:pic>
      <p:sp>
        <p:nvSpPr>
          <p:cNvPr id="34820" name="Text Box 4"/>
          <p:cNvSpPr txBox="1">
            <a:spLocks noChangeArrowheads="1"/>
          </p:cNvSpPr>
          <p:nvPr/>
        </p:nvSpPr>
        <p:spPr bwMode="auto">
          <a:xfrm>
            <a:off x="0" y="2133600"/>
            <a:ext cx="4938713" cy="4524375"/>
          </a:xfrm>
          <a:prstGeom prst="rect">
            <a:avLst/>
          </a:prstGeom>
          <a:noFill/>
          <a:ln w="9525">
            <a:noFill/>
            <a:miter lim="800000"/>
            <a:headEnd/>
            <a:tailEnd/>
          </a:ln>
        </p:spPr>
        <p:txBody>
          <a:bodyPr wrap="none">
            <a:spAutoFit/>
          </a:bodyPr>
          <a:lstStyle/>
          <a:p>
            <a:pPr marL="457200" indent="-457200">
              <a:buFontTx/>
              <a:buAutoNum type="arabicPeriod"/>
            </a:pPr>
            <a:r>
              <a:rPr lang="en-US"/>
              <a:t>Action potential arrives at</a:t>
            </a:r>
          </a:p>
          <a:p>
            <a:pPr marL="457200" indent="-457200"/>
            <a:r>
              <a:rPr lang="en-US"/>
              <a:t>	a synaptic end bulb.</a:t>
            </a:r>
          </a:p>
          <a:p>
            <a:pPr marL="457200" indent="-457200">
              <a:buFontTx/>
              <a:buAutoNum type="arabicPeriod" startAt="2"/>
            </a:pPr>
            <a:r>
              <a:rPr lang="en-US"/>
              <a:t>Depolarization of membrane </a:t>
            </a:r>
          </a:p>
          <a:p>
            <a:pPr marL="457200" indent="-457200"/>
            <a:r>
              <a:rPr lang="en-US"/>
              <a:t>	causes the opening of Ca2+</a:t>
            </a:r>
          </a:p>
          <a:p>
            <a:pPr marL="457200" indent="-457200"/>
            <a:r>
              <a:rPr lang="en-US"/>
              <a:t>	channels.</a:t>
            </a:r>
          </a:p>
          <a:p>
            <a:pPr marL="457200" indent="-457200">
              <a:buFontTx/>
              <a:buAutoNum type="arabicPeriod" startAt="3"/>
            </a:pPr>
            <a:r>
              <a:rPr lang="en-US"/>
              <a:t>Increase in (Ca2+) inside of</a:t>
            </a:r>
          </a:p>
          <a:p>
            <a:pPr marL="457200" indent="-457200"/>
            <a:r>
              <a:rPr lang="en-US"/>
              <a:t>	presynaptic neuron triggers </a:t>
            </a:r>
          </a:p>
          <a:p>
            <a:pPr marL="457200" indent="-457200"/>
            <a:r>
              <a:rPr lang="en-US"/>
              <a:t>	exocytosis of neurotransmitter</a:t>
            </a:r>
          </a:p>
          <a:p>
            <a:pPr marL="457200" indent="-457200">
              <a:buFontTx/>
              <a:buAutoNum type="arabicPeriod" startAt="4"/>
            </a:pPr>
            <a:r>
              <a:rPr lang="en-US"/>
              <a:t>Neurotransmitter diffuses across</a:t>
            </a:r>
          </a:p>
          <a:p>
            <a:pPr marL="457200" indent="-457200"/>
            <a:r>
              <a:rPr lang="en-US"/>
              <a:t>	synaptic cleft and binds to </a:t>
            </a:r>
          </a:p>
          <a:p>
            <a:pPr marL="457200" indent="-457200"/>
            <a:r>
              <a:rPr lang="en-US"/>
              <a:t>	receptor (ligand-gated channel)</a:t>
            </a:r>
          </a:p>
          <a:p>
            <a:pPr marL="457200" indent="-457200"/>
            <a:r>
              <a:rPr lang="en-US"/>
              <a:t>	on postsynaptic neuron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371600"/>
          </a:xfrm>
          <a:ln>
            <a:solidFill>
              <a:srgbClr val="FFFF66"/>
            </a:solidFill>
          </a:ln>
        </p:spPr>
        <p:txBody>
          <a:bodyPr/>
          <a:lstStyle/>
          <a:p>
            <a:r>
              <a:rPr lang="en-US" sz="4000" b="1" smtClean="0">
                <a:solidFill>
                  <a:schemeClr val="tx1"/>
                </a:solidFill>
              </a:rPr>
              <a:t>Nervous System Physiology: </a:t>
            </a:r>
            <a:r>
              <a:rPr lang="en-US" sz="3200" smtClean="0">
                <a:solidFill>
                  <a:schemeClr val="tx1"/>
                </a:solidFill>
              </a:rPr>
              <a:t>Communication between neurons </a:t>
            </a:r>
            <a:br>
              <a:rPr lang="en-US" sz="3200" smtClean="0">
                <a:solidFill>
                  <a:schemeClr val="tx1"/>
                </a:solidFill>
              </a:rPr>
            </a:br>
            <a:r>
              <a:rPr lang="en-US" sz="3200" smtClean="0">
                <a:solidFill>
                  <a:schemeClr val="tx1"/>
                </a:solidFill>
              </a:rPr>
              <a:t>at a synaptic junction</a:t>
            </a:r>
          </a:p>
        </p:txBody>
      </p:sp>
      <p:pic>
        <p:nvPicPr>
          <p:cNvPr id="35843" name="Picture 3" descr="173838"/>
          <p:cNvPicPr>
            <a:picLocks noChangeAspect="1" noChangeArrowheads="1"/>
          </p:cNvPicPr>
          <p:nvPr/>
        </p:nvPicPr>
        <p:blipFill>
          <a:blip r:embed="rId2"/>
          <a:srcRect/>
          <a:stretch>
            <a:fillRect/>
          </a:stretch>
        </p:blipFill>
        <p:spPr bwMode="auto">
          <a:xfrm>
            <a:off x="4876800" y="1828800"/>
            <a:ext cx="3990975" cy="5029200"/>
          </a:xfrm>
          <a:prstGeom prst="rect">
            <a:avLst/>
          </a:prstGeom>
          <a:noFill/>
          <a:ln w="9525">
            <a:noFill/>
            <a:miter lim="800000"/>
            <a:headEnd/>
            <a:tailEnd/>
          </a:ln>
        </p:spPr>
      </p:pic>
      <p:sp>
        <p:nvSpPr>
          <p:cNvPr id="35844" name="Text Box 4"/>
          <p:cNvSpPr txBox="1">
            <a:spLocks noChangeArrowheads="1"/>
          </p:cNvSpPr>
          <p:nvPr/>
        </p:nvSpPr>
        <p:spPr bwMode="auto">
          <a:xfrm>
            <a:off x="0" y="2133600"/>
            <a:ext cx="4876800" cy="4524375"/>
          </a:xfrm>
          <a:prstGeom prst="rect">
            <a:avLst/>
          </a:prstGeom>
          <a:noFill/>
          <a:ln w="9525">
            <a:noFill/>
            <a:miter lim="800000"/>
            <a:headEnd/>
            <a:tailEnd/>
          </a:ln>
        </p:spPr>
        <p:txBody>
          <a:bodyPr>
            <a:spAutoFit/>
          </a:bodyPr>
          <a:lstStyle/>
          <a:p>
            <a:pPr marL="457200" indent="-457200">
              <a:buFontTx/>
              <a:buAutoNum type="arabicPeriod" startAt="5"/>
            </a:pPr>
            <a:r>
              <a:rPr lang="en-US"/>
              <a:t>Na+ channels open causing a depolarization (Na+ channels)</a:t>
            </a:r>
          </a:p>
          <a:p>
            <a:pPr marL="457200" indent="-457200"/>
            <a:r>
              <a:rPr lang="en-US"/>
              <a:t>	EPSP (</a:t>
            </a:r>
            <a:r>
              <a:rPr lang="en-US" u="sng"/>
              <a:t>e</a:t>
            </a:r>
            <a:r>
              <a:rPr lang="en-US"/>
              <a:t>xcitatory </a:t>
            </a:r>
            <a:r>
              <a:rPr lang="en-US" u="sng"/>
              <a:t>p</a:t>
            </a:r>
            <a:r>
              <a:rPr lang="en-US"/>
              <a:t>ost</a:t>
            </a:r>
            <a:r>
              <a:rPr lang="en-US" u="sng"/>
              <a:t>s</a:t>
            </a:r>
            <a:r>
              <a:rPr lang="en-US"/>
              <a:t>ynaptic </a:t>
            </a:r>
            <a:r>
              <a:rPr lang="en-US" u="sng"/>
              <a:t>p</a:t>
            </a:r>
            <a:r>
              <a:rPr lang="en-US"/>
              <a:t>otential)	 or a hyperpolarization (Cl- </a:t>
            </a:r>
          </a:p>
          <a:p>
            <a:pPr marL="457200" indent="-457200"/>
            <a:r>
              <a:rPr lang="en-US"/>
              <a:t>	channels) IPSP (</a:t>
            </a:r>
            <a:r>
              <a:rPr lang="en-US" u="sng"/>
              <a:t>i</a:t>
            </a:r>
            <a:r>
              <a:rPr lang="en-US"/>
              <a:t>nhibitory </a:t>
            </a:r>
            <a:r>
              <a:rPr lang="en-US" u="sng"/>
              <a:t>p</a:t>
            </a:r>
            <a:r>
              <a:rPr lang="en-US"/>
              <a:t>ost-</a:t>
            </a:r>
          </a:p>
          <a:p>
            <a:pPr marL="457200" indent="-457200"/>
            <a:r>
              <a:rPr lang="en-US"/>
              <a:t>	</a:t>
            </a:r>
            <a:r>
              <a:rPr lang="en-US" u="sng"/>
              <a:t>s</a:t>
            </a:r>
            <a:r>
              <a:rPr lang="en-US"/>
              <a:t>ynaptic </a:t>
            </a:r>
            <a:r>
              <a:rPr lang="en-US" u="sng"/>
              <a:t>p</a:t>
            </a:r>
            <a:r>
              <a:rPr lang="en-US"/>
              <a:t>otential) of the postsynaptic neuron.</a:t>
            </a:r>
          </a:p>
          <a:p>
            <a:pPr marL="457200" indent="-457200">
              <a:buFontTx/>
              <a:buAutoNum type="arabicPeriod" startAt="6"/>
            </a:pPr>
            <a:r>
              <a:rPr lang="en-US"/>
              <a:t>If depolarization reaches a threshold, an action potential is generated on the postsynaptic</a:t>
            </a:r>
          </a:p>
          <a:p>
            <a:pPr marL="457200" indent="-457200"/>
            <a:r>
              <a:rPr lang="en-US"/>
              <a:t>	neuron.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28600"/>
            <a:ext cx="8229600" cy="1676400"/>
          </a:xfrm>
          <a:ln>
            <a:solidFill>
              <a:srgbClr val="FFFF66"/>
            </a:solidFill>
          </a:ln>
        </p:spPr>
        <p:txBody>
          <a:bodyPr/>
          <a:lstStyle/>
          <a:p>
            <a:r>
              <a:rPr lang="en-US" sz="4000" b="1" smtClean="0">
                <a:solidFill>
                  <a:schemeClr val="tx1"/>
                </a:solidFill>
              </a:rPr>
              <a:t>Nervous System Physiology: </a:t>
            </a:r>
            <a:r>
              <a:rPr lang="en-US" sz="3200" smtClean="0">
                <a:solidFill>
                  <a:schemeClr val="tx1"/>
                </a:solidFill>
              </a:rPr>
              <a:t>Communication between neurons </a:t>
            </a:r>
            <a:br>
              <a:rPr lang="en-US" sz="3200" smtClean="0">
                <a:solidFill>
                  <a:schemeClr val="tx1"/>
                </a:solidFill>
              </a:rPr>
            </a:br>
            <a:r>
              <a:rPr lang="en-US" sz="3200" smtClean="0">
                <a:solidFill>
                  <a:schemeClr val="tx1"/>
                </a:solidFill>
              </a:rPr>
              <a:t>at a synaptic junction</a:t>
            </a:r>
          </a:p>
        </p:txBody>
      </p:sp>
      <p:pic>
        <p:nvPicPr>
          <p:cNvPr id="36867" name="Picture 5" descr="f12-24_postsynaptic_pot_c"/>
          <p:cNvPicPr>
            <a:picLocks noChangeAspect="1" noChangeArrowheads="1"/>
          </p:cNvPicPr>
          <p:nvPr/>
        </p:nvPicPr>
        <p:blipFill>
          <a:blip r:embed="rId2"/>
          <a:srcRect/>
          <a:stretch>
            <a:fillRect/>
          </a:stretch>
        </p:blipFill>
        <p:spPr bwMode="auto">
          <a:xfrm>
            <a:off x="2438400" y="2057400"/>
            <a:ext cx="348615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
            <a:ext cx="7848600" cy="1600200"/>
          </a:xfrm>
          <a:ln>
            <a:solidFill>
              <a:srgbClr val="FFFF66"/>
            </a:solidFill>
          </a:ln>
        </p:spPr>
        <p:txBody>
          <a:bodyPr/>
          <a:lstStyle/>
          <a:p>
            <a:r>
              <a:rPr lang="en-US" sz="4000" b="1" smtClean="0">
                <a:solidFill>
                  <a:schemeClr val="tx1"/>
                </a:solidFill>
              </a:rPr>
              <a:t>Nervous System Physiology: </a:t>
            </a:r>
            <a:r>
              <a:rPr lang="en-US" sz="3200" smtClean="0">
                <a:solidFill>
                  <a:schemeClr val="tx1"/>
                </a:solidFill>
              </a:rPr>
              <a:t>Communication between neurons </a:t>
            </a:r>
            <a:br>
              <a:rPr lang="en-US" sz="3200" smtClean="0">
                <a:solidFill>
                  <a:schemeClr val="tx1"/>
                </a:solidFill>
              </a:rPr>
            </a:br>
            <a:r>
              <a:rPr lang="en-US" sz="3200" smtClean="0">
                <a:solidFill>
                  <a:schemeClr val="tx1"/>
                </a:solidFill>
              </a:rPr>
              <a:t>at a synaptic junction</a:t>
            </a:r>
          </a:p>
        </p:txBody>
      </p:sp>
      <p:pic>
        <p:nvPicPr>
          <p:cNvPr id="37891" name="Picture 3" descr="173838"/>
          <p:cNvPicPr>
            <a:picLocks noChangeAspect="1" noChangeArrowheads="1"/>
          </p:cNvPicPr>
          <p:nvPr/>
        </p:nvPicPr>
        <p:blipFill>
          <a:blip r:embed="rId2"/>
          <a:srcRect/>
          <a:stretch>
            <a:fillRect/>
          </a:stretch>
        </p:blipFill>
        <p:spPr bwMode="auto">
          <a:xfrm>
            <a:off x="0" y="1828800"/>
            <a:ext cx="3990975" cy="5029200"/>
          </a:xfrm>
          <a:prstGeom prst="rect">
            <a:avLst/>
          </a:prstGeom>
          <a:noFill/>
          <a:ln w="9525">
            <a:noFill/>
            <a:miter lim="800000"/>
            <a:headEnd/>
            <a:tailEnd/>
          </a:ln>
        </p:spPr>
      </p:pic>
      <p:sp>
        <p:nvSpPr>
          <p:cNvPr id="37892" name="Text Box 5"/>
          <p:cNvSpPr txBox="1">
            <a:spLocks noChangeArrowheads="1"/>
          </p:cNvSpPr>
          <p:nvPr/>
        </p:nvSpPr>
        <p:spPr bwMode="auto">
          <a:xfrm>
            <a:off x="4343400" y="1828800"/>
            <a:ext cx="184150" cy="457200"/>
          </a:xfrm>
          <a:prstGeom prst="rect">
            <a:avLst/>
          </a:prstGeom>
          <a:noFill/>
          <a:ln w="9525">
            <a:noFill/>
            <a:miter lim="800000"/>
            <a:headEnd/>
            <a:tailEnd/>
          </a:ln>
        </p:spPr>
        <p:txBody>
          <a:bodyPr wrap="none">
            <a:spAutoFit/>
          </a:bodyPr>
          <a:lstStyle/>
          <a:p>
            <a:endParaRPr lang="en-US"/>
          </a:p>
        </p:txBody>
      </p:sp>
      <p:sp>
        <p:nvSpPr>
          <p:cNvPr id="37893" name="Text Box 6"/>
          <p:cNvSpPr txBox="1">
            <a:spLocks noChangeArrowheads="1"/>
          </p:cNvSpPr>
          <p:nvPr/>
        </p:nvSpPr>
        <p:spPr bwMode="auto">
          <a:xfrm>
            <a:off x="4191000" y="2133600"/>
            <a:ext cx="4953000" cy="4708525"/>
          </a:xfrm>
          <a:prstGeom prst="rect">
            <a:avLst/>
          </a:prstGeom>
          <a:noFill/>
          <a:ln w="9525">
            <a:noFill/>
            <a:miter lim="800000"/>
            <a:headEnd/>
            <a:tailEnd/>
          </a:ln>
        </p:spPr>
        <p:txBody>
          <a:bodyPr>
            <a:spAutoFit/>
          </a:bodyPr>
          <a:lstStyle/>
          <a:p>
            <a:pPr marL="457200" indent="-457200">
              <a:spcBef>
                <a:spcPct val="50000"/>
              </a:spcBef>
            </a:pPr>
            <a:r>
              <a:rPr lang="en-US"/>
              <a:t>	</a:t>
            </a:r>
            <a:r>
              <a:rPr lang="en-US" u="sng"/>
              <a:t>Neurotransmitters</a:t>
            </a:r>
          </a:p>
          <a:p>
            <a:pPr marL="457200" indent="-457200">
              <a:spcBef>
                <a:spcPct val="50000"/>
              </a:spcBef>
              <a:buFontTx/>
              <a:buAutoNum type="arabicPeriod"/>
            </a:pPr>
            <a:r>
              <a:rPr lang="en-US"/>
              <a:t>Acetylcholine:  Found in the PNS and CNS. EPSP and in parasympathetic neurons IPSP.</a:t>
            </a:r>
          </a:p>
          <a:p>
            <a:pPr marL="457200" indent="-457200">
              <a:spcBef>
                <a:spcPct val="50000"/>
              </a:spcBef>
              <a:buFontTx/>
              <a:buAutoNum type="arabicPeriod"/>
            </a:pPr>
            <a:r>
              <a:rPr lang="en-US"/>
              <a:t>Amino Acids:  Glutamate and Aspartate produce EPSP’s in the CNS.  </a:t>
            </a:r>
            <a:r>
              <a:rPr lang="en-US" u="sng"/>
              <a:t>G</a:t>
            </a:r>
            <a:r>
              <a:rPr lang="en-US"/>
              <a:t>amma </a:t>
            </a:r>
            <a:r>
              <a:rPr lang="en-US" u="sng"/>
              <a:t>A</a:t>
            </a:r>
            <a:r>
              <a:rPr lang="en-US"/>
              <a:t>mino</a:t>
            </a:r>
            <a:r>
              <a:rPr lang="en-US" u="sng"/>
              <a:t>b</a:t>
            </a:r>
            <a:r>
              <a:rPr lang="en-US"/>
              <a:t>utyric </a:t>
            </a:r>
            <a:r>
              <a:rPr lang="en-US" u="sng"/>
              <a:t>A</a:t>
            </a:r>
            <a:r>
              <a:rPr lang="en-US"/>
              <a:t>cid (GABA) produces IPSP’s in the CNS. Valium enhances the action of GABA.</a:t>
            </a:r>
          </a:p>
          <a:p>
            <a:pPr marL="457200" indent="-457200">
              <a:spcBef>
                <a:spcPct val="50000"/>
              </a:spcBef>
            </a:pP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152400"/>
            <a:ext cx="8153400" cy="1600200"/>
          </a:xfrm>
          <a:ln>
            <a:solidFill>
              <a:srgbClr val="FFFF66"/>
            </a:solidFill>
          </a:ln>
        </p:spPr>
        <p:txBody>
          <a:bodyPr/>
          <a:lstStyle/>
          <a:p>
            <a:r>
              <a:rPr lang="en-US" sz="4000" b="1" smtClean="0">
                <a:solidFill>
                  <a:schemeClr val="tx1"/>
                </a:solidFill>
              </a:rPr>
              <a:t>Nervous System Physiology: </a:t>
            </a:r>
            <a:r>
              <a:rPr lang="en-US" sz="3200" smtClean="0">
                <a:solidFill>
                  <a:schemeClr val="tx1"/>
                </a:solidFill>
              </a:rPr>
              <a:t>Communication between neurons at a synaptic junction</a:t>
            </a:r>
          </a:p>
        </p:txBody>
      </p:sp>
      <p:pic>
        <p:nvPicPr>
          <p:cNvPr id="38915" name="Picture 3" descr="173838"/>
          <p:cNvPicPr>
            <a:picLocks noChangeAspect="1" noChangeArrowheads="1"/>
          </p:cNvPicPr>
          <p:nvPr/>
        </p:nvPicPr>
        <p:blipFill>
          <a:blip r:embed="rId2"/>
          <a:srcRect/>
          <a:stretch>
            <a:fillRect/>
          </a:stretch>
        </p:blipFill>
        <p:spPr bwMode="auto">
          <a:xfrm>
            <a:off x="0" y="1828800"/>
            <a:ext cx="3990975" cy="5029200"/>
          </a:xfrm>
          <a:prstGeom prst="rect">
            <a:avLst/>
          </a:prstGeom>
          <a:noFill/>
          <a:ln w="9525">
            <a:noFill/>
            <a:miter lim="800000"/>
            <a:headEnd/>
            <a:tailEnd/>
          </a:ln>
        </p:spPr>
      </p:pic>
      <p:sp>
        <p:nvSpPr>
          <p:cNvPr id="38916" name="Text Box 4"/>
          <p:cNvSpPr txBox="1">
            <a:spLocks noChangeArrowheads="1"/>
          </p:cNvSpPr>
          <p:nvPr/>
        </p:nvSpPr>
        <p:spPr bwMode="auto">
          <a:xfrm>
            <a:off x="4343400" y="1828800"/>
            <a:ext cx="184150" cy="457200"/>
          </a:xfrm>
          <a:prstGeom prst="rect">
            <a:avLst/>
          </a:prstGeom>
          <a:noFill/>
          <a:ln w="9525">
            <a:noFill/>
            <a:miter lim="800000"/>
            <a:headEnd/>
            <a:tailEnd/>
          </a:ln>
        </p:spPr>
        <p:txBody>
          <a:bodyPr wrap="none">
            <a:spAutoFit/>
          </a:bodyPr>
          <a:lstStyle/>
          <a:p>
            <a:endParaRPr lang="en-US"/>
          </a:p>
        </p:txBody>
      </p:sp>
      <p:sp>
        <p:nvSpPr>
          <p:cNvPr id="38917" name="Text Box 5"/>
          <p:cNvSpPr txBox="1">
            <a:spLocks noChangeArrowheads="1"/>
          </p:cNvSpPr>
          <p:nvPr/>
        </p:nvSpPr>
        <p:spPr bwMode="auto">
          <a:xfrm>
            <a:off x="4191000" y="2133600"/>
            <a:ext cx="4953000" cy="5078413"/>
          </a:xfrm>
          <a:prstGeom prst="rect">
            <a:avLst/>
          </a:prstGeom>
          <a:noFill/>
          <a:ln w="9525">
            <a:noFill/>
            <a:miter lim="800000"/>
            <a:headEnd/>
            <a:tailEnd/>
          </a:ln>
        </p:spPr>
        <p:txBody>
          <a:bodyPr>
            <a:spAutoFit/>
          </a:bodyPr>
          <a:lstStyle/>
          <a:p>
            <a:pPr marL="457200" indent="-457200">
              <a:spcBef>
                <a:spcPct val="50000"/>
              </a:spcBef>
            </a:pPr>
            <a:r>
              <a:rPr lang="en-US"/>
              <a:t>	</a:t>
            </a:r>
            <a:r>
              <a:rPr lang="en-US" u="sng"/>
              <a:t>Neurotransmitters</a:t>
            </a:r>
          </a:p>
          <a:p>
            <a:pPr marL="457200" indent="-457200">
              <a:spcBef>
                <a:spcPct val="50000"/>
              </a:spcBef>
              <a:buFontTx/>
              <a:buAutoNum type="arabicPeriod" startAt="3"/>
            </a:pPr>
            <a:r>
              <a:rPr lang="en-US"/>
              <a:t>Biogenic Amines:  Norepinephrine and epinephrine produce EPSP’s in the sympathetic system.  Serotonin controls mood and induction of sleep.</a:t>
            </a:r>
          </a:p>
          <a:p>
            <a:pPr marL="457200" indent="-457200">
              <a:spcBef>
                <a:spcPct val="50000"/>
              </a:spcBef>
              <a:buFontTx/>
              <a:buAutoNum type="arabicPeriod" startAt="3"/>
            </a:pPr>
            <a:r>
              <a:rPr lang="en-US"/>
              <a:t>Gases:  Nitric Oxide produce by the enzyme nitric oxide synthase. Causes vasodilation and erection.</a:t>
            </a:r>
          </a:p>
          <a:p>
            <a:pPr marL="457200" indent="-457200">
              <a:spcBef>
                <a:spcPct val="50000"/>
              </a:spcBef>
            </a:pP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371600"/>
          </a:xfrm>
          <a:ln>
            <a:solidFill>
              <a:srgbClr val="FFFF66"/>
            </a:solidFill>
          </a:ln>
        </p:spPr>
        <p:txBody>
          <a:bodyPr/>
          <a:lstStyle/>
          <a:p>
            <a:r>
              <a:rPr lang="en-US" sz="4000" b="1" smtClean="0">
                <a:solidFill>
                  <a:schemeClr val="tx1"/>
                </a:solidFill>
              </a:rPr>
              <a:t>Nervous System Physiology: </a:t>
            </a:r>
            <a:r>
              <a:rPr lang="en-US" sz="3200" smtClean="0">
                <a:solidFill>
                  <a:schemeClr val="tx1"/>
                </a:solidFill>
              </a:rPr>
              <a:t>Communication between neurons </a:t>
            </a:r>
            <a:br>
              <a:rPr lang="en-US" sz="3200" smtClean="0">
                <a:solidFill>
                  <a:schemeClr val="tx1"/>
                </a:solidFill>
              </a:rPr>
            </a:br>
            <a:r>
              <a:rPr lang="en-US" sz="3200" smtClean="0">
                <a:solidFill>
                  <a:schemeClr val="tx1"/>
                </a:solidFill>
              </a:rPr>
              <a:t>at a synaptic junction</a:t>
            </a:r>
          </a:p>
        </p:txBody>
      </p:sp>
      <p:pic>
        <p:nvPicPr>
          <p:cNvPr id="39939" name="Picture 3" descr="173838"/>
          <p:cNvPicPr>
            <a:picLocks noChangeAspect="1" noChangeArrowheads="1"/>
          </p:cNvPicPr>
          <p:nvPr/>
        </p:nvPicPr>
        <p:blipFill>
          <a:blip r:embed="rId2"/>
          <a:srcRect/>
          <a:stretch>
            <a:fillRect/>
          </a:stretch>
        </p:blipFill>
        <p:spPr bwMode="auto">
          <a:xfrm>
            <a:off x="0" y="1828800"/>
            <a:ext cx="3990975" cy="5029200"/>
          </a:xfrm>
          <a:prstGeom prst="rect">
            <a:avLst/>
          </a:prstGeom>
          <a:noFill/>
          <a:ln w="9525">
            <a:noFill/>
            <a:miter lim="800000"/>
            <a:headEnd/>
            <a:tailEnd/>
          </a:ln>
        </p:spPr>
      </p:pic>
      <p:sp>
        <p:nvSpPr>
          <p:cNvPr id="39940" name="Text Box 4"/>
          <p:cNvSpPr txBox="1">
            <a:spLocks noChangeArrowheads="1"/>
          </p:cNvSpPr>
          <p:nvPr/>
        </p:nvSpPr>
        <p:spPr bwMode="auto">
          <a:xfrm>
            <a:off x="4343400" y="1828800"/>
            <a:ext cx="184150" cy="457200"/>
          </a:xfrm>
          <a:prstGeom prst="rect">
            <a:avLst/>
          </a:prstGeom>
          <a:noFill/>
          <a:ln w="9525">
            <a:noFill/>
            <a:miter lim="800000"/>
            <a:headEnd/>
            <a:tailEnd/>
          </a:ln>
        </p:spPr>
        <p:txBody>
          <a:bodyPr wrap="none">
            <a:spAutoFit/>
          </a:bodyPr>
          <a:lstStyle/>
          <a:p>
            <a:endParaRPr lang="en-US"/>
          </a:p>
        </p:txBody>
      </p:sp>
      <p:sp>
        <p:nvSpPr>
          <p:cNvPr id="39941" name="Text Box 5"/>
          <p:cNvSpPr txBox="1">
            <a:spLocks noChangeArrowheads="1"/>
          </p:cNvSpPr>
          <p:nvPr/>
        </p:nvSpPr>
        <p:spPr bwMode="auto">
          <a:xfrm>
            <a:off x="4191000" y="2133600"/>
            <a:ext cx="4953000" cy="4586288"/>
          </a:xfrm>
          <a:prstGeom prst="rect">
            <a:avLst/>
          </a:prstGeom>
          <a:noFill/>
          <a:ln w="9525">
            <a:noFill/>
            <a:miter lim="800000"/>
            <a:headEnd/>
            <a:tailEnd/>
          </a:ln>
        </p:spPr>
        <p:txBody>
          <a:bodyPr>
            <a:spAutoFit/>
          </a:bodyPr>
          <a:lstStyle/>
          <a:p>
            <a:pPr marL="457200" indent="-457200">
              <a:spcBef>
                <a:spcPct val="50000"/>
              </a:spcBef>
            </a:pPr>
            <a:r>
              <a:rPr lang="en-US"/>
              <a:t>	</a:t>
            </a:r>
            <a:r>
              <a:rPr lang="en-US" u="sng"/>
              <a:t>Neurotransmitters</a:t>
            </a:r>
          </a:p>
          <a:p>
            <a:pPr marL="457200" indent="-457200">
              <a:spcBef>
                <a:spcPct val="50000"/>
              </a:spcBef>
              <a:buFontTx/>
              <a:buAutoNum type="arabicPeriod" startAt="5"/>
            </a:pPr>
            <a:r>
              <a:rPr lang="en-US"/>
              <a:t>Neuropeptides:</a:t>
            </a:r>
          </a:p>
          <a:p>
            <a:pPr marL="457200" indent="-457200">
              <a:spcBef>
                <a:spcPct val="50000"/>
              </a:spcBef>
            </a:pPr>
            <a:r>
              <a:rPr lang="en-US"/>
              <a:t>	</a:t>
            </a:r>
            <a:r>
              <a:rPr lang="en-US" sz="2000"/>
              <a:t>Substance P:  Enhances perception of pain.</a:t>
            </a:r>
          </a:p>
          <a:p>
            <a:pPr marL="457200" indent="-457200">
              <a:spcBef>
                <a:spcPct val="50000"/>
              </a:spcBef>
            </a:pPr>
            <a:r>
              <a:rPr lang="en-US" sz="2000"/>
              <a:t>	Endorphins:  inhibit pain by blocking release of Substance P</a:t>
            </a:r>
            <a:r>
              <a:rPr lang="en-US"/>
              <a:t> </a:t>
            </a:r>
          </a:p>
          <a:p>
            <a:pPr marL="457200" indent="-457200">
              <a:spcBef>
                <a:spcPct val="50000"/>
              </a:spcBef>
              <a:buFontTx/>
              <a:buAutoNum type="arabicPeriod" startAt="6"/>
            </a:pPr>
            <a:r>
              <a:rPr lang="en-US"/>
              <a:t>ATP-Adenosine 5’-triphosphate</a:t>
            </a:r>
          </a:p>
          <a:p>
            <a:pPr marL="457200" indent="-457200">
              <a:spcBef>
                <a:spcPct val="50000"/>
              </a:spcBef>
            </a:pPr>
            <a:r>
              <a:rPr lang="en-US"/>
              <a:t>	</a:t>
            </a:r>
            <a:r>
              <a:rPr lang="en-US" sz="2000"/>
              <a:t>Between taste buds and nerves that carry taste sensations –</a:t>
            </a:r>
            <a:r>
              <a:rPr lang="en-US" sz="1200"/>
              <a:t>Finer et. al. Science vol 310, 2005</a:t>
            </a:r>
          </a:p>
          <a:p>
            <a:pPr marL="457200" indent="-457200">
              <a:spcBef>
                <a:spcPct val="50000"/>
              </a:spcBef>
            </a:pPr>
            <a:endParaRPr lang="en-US" sz="12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152400"/>
            <a:ext cx="7772400" cy="1676400"/>
          </a:xfrm>
          <a:ln>
            <a:solidFill>
              <a:srgbClr val="FFFF66"/>
            </a:solidFill>
          </a:ln>
        </p:spPr>
        <p:txBody>
          <a:bodyPr/>
          <a:lstStyle/>
          <a:p>
            <a:r>
              <a:rPr lang="en-US" sz="4000" b="1" smtClean="0">
                <a:solidFill>
                  <a:schemeClr val="tx1"/>
                </a:solidFill>
              </a:rPr>
              <a:t>Nervous System Physiology: </a:t>
            </a:r>
            <a:r>
              <a:rPr lang="en-US" sz="3200" smtClean="0">
                <a:solidFill>
                  <a:schemeClr val="tx1"/>
                </a:solidFill>
              </a:rPr>
              <a:t>Communication between neurons </a:t>
            </a:r>
            <a:br>
              <a:rPr lang="en-US" sz="3200" smtClean="0">
                <a:solidFill>
                  <a:schemeClr val="tx1"/>
                </a:solidFill>
              </a:rPr>
            </a:br>
            <a:r>
              <a:rPr lang="en-US" sz="3200" smtClean="0">
                <a:solidFill>
                  <a:schemeClr val="tx1"/>
                </a:solidFill>
              </a:rPr>
              <a:t>at a synaptic junction</a:t>
            </a:r>
          </a:p>
        </p:txBody>
      </p:sp>
      <p:sp>
        <p:nvSpPr>
          <p:cNvPr id="40963" name="Text Box 4"/>
          <p:cNvSpPr txBox="1">
            <a:spLocks noChangeArrowheads="1"/>
          </p:cNvSpPr>
          <p:nvPr/>
        </p:nvSpPr>
        <p:spPr bwMode="auto">
          <a:xfrm>
            <a:off x="4343400" y="1828800"/>
            <a:ext cx="184150" cy="457200"/>
          </a:xfrm>
          <a:prstGeom prst="rect">
            <a:avLst/>
          </a:prstGeom>
          <a:noFill/>
          <a:ln w="9525">
            <a:noFill/>
            <a:miter lim="800000"/>
            <a:headEnd/>
            <a:tailEnd/>
          </a:ln>
        </p:spPr>
        <p:txBody>
          <a:bodyPr wrap="none">
            <a:spAutoFit/>
          </a:bodyPr>
          <a:lstStyle/>
          <a:p>
            <a:endParaRPr lang="en-US"/>
          </a:p>
        </p:txBody>
      </p:sp>
      <p:sp>
        <p:nvSpPr>
          <p:cNvPr id="40964" name="Text Box 5"/>
          <p:cNvSpPr txBox="1">
            <a:spLocks noChangeArrowheads="1"/>
          </p:cNvSpPr>
          <p:nvPr/>
        </p:nvSpPr>
        <p:spPr bwMode="auto">
          <a:xfrm>
            <a:off x="2209800" y="2133600"/>
            <a:ext cx="4953000" cy="457200"/>
          </a:xfrm>
          <a:prstGeom prst="rect">
            <a:avLst/>
          </a:prstGeom>
          <a:noFill/>
          <a:ln w="9525">
            <a:noFill/>
            <a:miter lim="800000"/>
            <a:headEnd/>
            <a:tailEnd/>
          </a:ln>
        </p:spPr>
        <p:txBody>
          <a:bodyPr>
            <a:spAutoFit/>
          </a:bodyPr>
          <a:lstStyle/>
          <a:p>
            <a:pPr marL="457200" indent="-457200">
              <a:spcBef>
                <a:spcPct val="50000"/>
              </a:spcBef>
            </a:pPr>
            <a:r>
              <a:rPr lang="en-US"/>
              <a:t>	</a:t>
            </a:r>
            <a:endParaRPr lang="en-US" sz="1200"/>
          </a:p>
        </p:txBody>
      </p:sp>
      <p:pic>
        <p:nvPicPr>
          <p:cNvPr id="40965" name="Picture 6" descr="f12-22_transmission_at__c"/>
          <p:cNvPicPr>
            <a:picLocks noChangeAspect="1" noChangeArrowheads="1"/>
          </p:cNvPicPr>
          <p:nvPr/>
        </p:nvPicPr>
        <p:blipFill>
          <a:blip r:embed="rId2"/>
          <a:srcRect/>
          <a:stretch>
            <a:fillRect/>
          </a:stretch>
        </p:blipFill>
        <p:spPr bwMode="auto">
          <a:xfrm>
            <a:off x="685800" y="1981200"/>
            <a:ext cx="3448050" cy="4648200"/>
          </a:xfrm>
          <a:prstGeom prst="rect">
            <a:avLst/>
          </a:prstGeom>
          <a:noFill/>
          <a:ln w="9525">
            <a:noFill/>
            <a:miter lim="800000"/>
            <a:headEnd/>
            <a:tailEnd/>
          </a:ln>
        </p:spPr>
      </p:pic>
      <p:pic>
        <p:nvPicPr>
          <p:cNvPr id="40966" name="Picture 7" descr="f12-23_transmission_at__c"/>
          <p:cNvPicPr>
            <a:picLocks noChangeAspect="1" noChangeArrowheads="1"/>
          </p:cNvPicPr>
          <p:nvPr/>
        </p:nvPicPr>
        <p:blipFill>
          <a:blip r:embed="rId3"/>
          <a:srcRect/>
          <a:stretch>
            <a:fillRect/>
          </a:stretch>
        </p:blipFill>
        <p:spPr bwMode="auto">
          <a:xfrm>
            <a:off x="4953000" y="1981200"/>
            <a:ext cx="315277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600" y="228600"/>
            <a:ext cx="7772400" cy="1143000"/>
          </a:xfrm>
          <a:ln>
            <a:solidFill>
              <a:srgbClr val="FFFF66"/>
            </a:solidFill>
          </a:ln>
        </p:spPr>
        <p:txBody>
          <a:bodyPr/>
          <a:lstStyle/>
          <a:p>
            <a:r>
              <a:rPr lang="en-US" sz="3600" b="1" smtClean="0">
                <a:solidFill>
                  <a:schemeClr val="tx1"/>
                </a:solidFill>
              </a:rPr>
              <a:t>Introduction to the Nervous System and Nerve Tissue</a:t>
            </a:r>
          </a:p>
        </p:txBody>
      </p:sp>
      <p:sp>
        <p:nvSpPr>
          <p:cNvPr id="5123" name="Rectangle 3"/>
          <p:cNvSpPr>
            <a:spLocks noGrp="1" noChangeArrowheads="1"/>
          </p:cNvSpPr>
          <p:nvPr>
            <p:ph type="subTitle" idx="1"/>
          </p:nvPr>
        </p:nvSpPr>
        <p:spPr/>
        <p:txBody>
          <a:bodyPr/>
          <a:lstStyle/>
          <a:p>
            <a:endParaRPr lang="en-US" smtClean="0"/>
          </a:p>
        </p:txBody>
      </p:sp>
      <p:pic>
        <p:nvPicPr>
          <p:cNvPr id="5124" name="Picture 5" descr="173824"/>
          <p:cNvPicPr>
            <a:picLocks noChangeAspect="1" noChangeArrowheads="1"/>
          </p:cNvPicPr>
          <p:nvPr/>
        </p:nvPicPr>
        <p:blipFill>
          <a:blip r:embed="rId2"/>
          <a:srcRect/>
          <a:stretch>
            <a:fillRect/>
          </a:stretch>
        </p:blipFill>
        <p:spPr bwMode="auto">
          <a:xfrm>
            <a:off x="838200" y="1612900"/>
            <a:ext cx="7531100" cy="524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04800"/>
            <a:ext cx="7772400" cy="1143000"/>
          </a:xfrm>
          <a:ln>
            <a:solidFill>
              <a:srgbClr val="FFFF66"/>
            </a:solidFill>
          </a:ln>
        </p:spPr>
        <p:txBody>
          <a:bodyPr/>
          <a:lstStyle/>
          <a:p>
            <a:r>
              <a:rPr lang="en-US" sz="3200" b="1" smtClean="0">
                <a:solidFill>
                  <a:schemeClr val="tx1"/>
                </a:solidFill>
                <a:latin typeface="Arial Unicode MS" pitchFamily="34" charset="-128"/>
              </a:rPr>
              <a:t>Types of Neural Circuits</a:t>
            </a:r>
          </a:p>
        </p:txBody>
      </p:sp>
      <p:sp>
        <p:nvSpPr>
          <p:cNvPr id="41987" name="Rectangle 3"/>
          <p:cNvSpPr>
            <a:spLocks noGrp="1" noChangeArrowheads="1"/>
          </p:cNvSpPr>
          <p:nvPr>
            <p:ph type="body" idx="1"/>
          </p:nvPr>
        </p:nvSpPr>
        <p:spPr/>
        <p:txBody>
          <a:bodyPr/>
          <a:lstStyle/>
          <a:p>
            <a:endParaRPr lang="en-US" smtClean="0"/>
          </a:p>
        </p:txBody>
      </p:sp>
      <p:pic>
        <p:nvPicPr>
          <p:cNvPr id="41988" name="Picture 5" descr="f12-30_four_types_of_ne_c"/>
          <p:cNvPicPr>
            <a:picLocks noChangeAspect="1" noChangeArrowheads="1"/>
          </p:cNvPicPr>
          <p:nvPr/>
        </p:nvPicPr>
        <p:blipFill>
          <a:blip r:embed="rId2"/>
          <a:srcRect/>
          <a:stretch>
            <a:fillRect/>
          </a:stretch>
        </p:blipFill>
        <p:spPr bwMode="auto">
          <a:xfrm>
            <a:off x="1524000" y="1739900"/>
            <a:ext cx="5791200" cy="511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95400" y="381000"/>
            <a:ext cx="6629400" cy="914400"/>
          </a:xfrm>
          <a:ln>
            <a:solidFill>
              <a:srgbClr val="FFFF66"/>
            </a:solidFill>
          </a:ln>
        </p:spPr>
        <p:txBody>
          <a:bodyPr/>
          <a:lstStyle/>
          <a:p>
            <a:r>
              <a:rPr lang="en-US" b="1" smtClean="0">
                <a:solidFill>
                  <a:schemeClr val="tx1"/>
                </a:solidFill>
              </a:rPr>
              <a:t>Summation at Synapses</a:t>
            </a:r>
          </a:p>
        </p:txBody>
      </p:sp>
      <p:pic>
        <p:nvPicPr>
          <p:cNvPr id="43011" name="Picture 3" descr="173839"/>
          <p:cNvPicPr>
            <a:picLocks noChangeAspect="1" noChangeArrowheads="1"/>
          </p:cNvPicPr>
          <p:nvPr/>
        </p:nvPicPr>
        <p:blipFill>
          <a:blip r:embed="rId2"/>
          <a:srcRect/>
          <a:stretch>
            <a:fillRect/>
          </a:stretch>
        </p:blipFill>
        <p:spPr bwMode="auto">
          <a:xfrm>
            <a:off x="838200" y="1752600"/>
            <a:ext cx="7620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b="1" smtClean="0">
                <a:solidFill>
                  <a:schemeClr val="tx1"/>
                </a:solidFill>
              </a:rPr>
              <a:t>Brain Waves</a:t>
            </a:r>
          </a:p>
        </p:txBody>
      </p:sp>
      <p:sp>
        <p:nvSpPr>
          <p:cNvPr id="44035" name="Rectangle 3"/>
          <p:cNvSpPr>
            <a:spLocks noGrp="1" noChangeArrowheads="1"/>
          </p:cNvSpPr>
          <p:nvPr>
            <p:ph type="body" idx="1"/>
          </p:nvPr>
        </p:nvSpPr>
        <p:spPr/>
        <p:txBody>
          <a:bodyPr/>
          <a:lstStyle/>
          <a:p>
            <a:r>
              <a:rPr lang="en-US" smtClean="0"/>
              <a:t>Alpha waves: (8 – 13 Hz) Occur when a person is awake, resting, mind wandering and eyes closed. Recorded in the parieto-occipital area.</a:t>
            </a:r>
          </a:p>
          <a:p>
            <a:r>
              <a:rPr lang="en-US" smtClean="0"/>
              <a:t>Beta waves: (14 -30 Hz)  Become accentuated during mental activity and sensory stimulation.  Recorded in the frontal to parietal regions.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1143000"/>
          </a:xfrm>
        </p:spPr>
        <p:txBody>
          <a:bodyPr/>
          <a:lstStyle/>
          <a:p>
            <a:r>
              <a:rPr lang="en-US" b="1" smtClean="0">
                <a:solidFill>
                  <a:schemeClr val="tx1"/>
                </a:solidFill>
              </a:rPr>
              <a:t>Brain Waves</a:t>
            </a:r>
          </a:p>
        </p:txBody>
      </p:sp>
      <p:sp>
        <p:nvSpPr>
          <p:cNvPr id="45059" name="Rectangle 3"/>
          <p:cNvSpPr>
            <a:spLocks noGrp="1" noChangeArrowheads="1"/>
          </p:cNvSpPr>
          <p:nvPr>
            <p:ph type="body" idx="1"/>
          </p:nvPr>
        </p:nvSpPr>
        <p:spPr>
          <a:xfrm>
            <a:off x="685800" y="1447800"/>
            <a:ext cx="7772400" cy="5029200"/>
          </a:xfrm>
        </p:spPr>
        <p:txBody>
          <a:bodyPr/>
          <a:lstStyle/>
          <a:p>
            <a:r>
              <a:rPr lang="en-US" smtClean="0"/>
              <a:t>Theta waves:  (4 -7 Hz) Normal in children and drowsy or sleeping adults.  Predominant waves in awake adults suggest emotional stress or brain disorders.</a:t>
            </a:r>
          </a:p>
          <a:p>
            <a:r>
              <a:rPr lang="en-US" smtClean="0"/>
              <a:t>Delta waves: (&lt; 3.5 Hz)  High-amplitude wave.  Infants exhibit these waves when awake and adults exhibit them in deep sleep.  Increased delta waves in awake adults indicate serious brain damage.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28600" y="228600"/>
            <a:ext cx="8534400" cy="685800"/>
          </a:xfrm>
          <a:ln>
            <a:solidFill>
              <a:srgbClr val="FFFF66"/>
            </a:solidFill>
          </a:ln>
        </p:spPr>
        <p:txBody>
          <a:bodyPr/>
          <a:lstStyle/>
          <a:p>
            <a:r>
              <a:rPr lang="en-US" sz="2800" b="1" smtClean="0">
                <a:solidFill>
                  <a:schemeClr val="tx1"/>
                </a:solidFill>
              </a:rPr>
              <a:t>Introduction to the Nervous System and Nerve Tissue</a:t>
            </a:r>
          </a:p>
        </p:txBody>
      </p:sp>
      <p:sp>
        <p:nvSpPr>
          <p:cNvPr id="6147" name="Rectangle 3"/>
          <p:cNvSpPr>
            <a:spLocks noGrp="1" noChangeArrowheads="1"/>
          </p:cNvSpPr>
          <p:nvPr>
            <p:ph type="subTitle" idx="1"/>
          </p:nvPr>
        </p:nvSpPr>
        <p:spPr>
          <a:xfrm>
            <a:off x="304800" y="990600"/>
            <a:ext cx="8534400" cy="5562600"/>
          </a:xfrm>
        </p:spPr>
        <p:txBody>
          <a:bodyPr/>
          <a:lstStyle/>
          <a:p>
            <a:pPr marL="609600" indent="-609600"/>
            <a:endParaRPr lang="en-US" sz="2800" b="1" smtClean="0"/>
          </a:p>
        </p:txBody>
      </p:sp>
      <p:pic>
        <p:nvPicPr>
          <p:cNvPr id="6148" name="Picture 4" descr="173825"/>
          <p:cNvPicPr>
            <a:picLocks noChangeAspect="1" noChangeArrowheads="1"/>
          </p:cNvPicPr>
          <p:nvPr/>
        </p:nvPicPr>
        <p:blipFill>
          <a:blip r:embed="rId2"/>
          <a:srcRect/>
          <a:stretch>
            <a:fillRect/>
          </a:stretch>
        </p:blipFill>
        <p:spPr bwMode="auto">
          <a:xfrm>
            <a:off x="457200" y="1139825"/>
            <a:ext cx="8382000" cy="551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47800" y="304800"/>
            <a:ext cx="6477000" cy="685800"/>
          </a:xfrm>
          <a:ln>
            <a:solidFill>
              <a:srgbClr val="FFFF66"/>
            </a:solidFill>
          </a:ln>
        </p:spPr>
        <p:txBody>
          <a:bodyPr/>
          <a:lstStyle/>
          <a:p>
            <a:r>
              <a:rPr lang="en-US" sz="4000" b="1" smtClean="0">
                <a:solidFill>
                  <a:schemeClr val="tx1"/>
                </a:solidFill>
              </a:rPr>
              <a:t>Organization of the CNS</a:t>
            </a:r>
          </a:p>
        </p:txBody>
      </p:sp>
      <p:pic>
        <p:nvPicPr>
          <p:cNvPr id="7171" name="Picture 3" descr="173830"/>
          <p:cNvPicPr>
            <a:picLocks noChangeAspect="1" noChangeArrowheads="1"/>
          </p:cNvPicPr>
          <p:nvPr/>
        </p:nvPicPr>
        <p:blipFill>
          <a:blip r:embed="rId2"/>
          <a:srcRect/>
          <a:stretch>
            <a:fillRect/>
          </a:stretch>
        </p:blipFill>
        <p:spPr bwMode="auto">
          <a:xfrm>
            <a:off x="457200" y="2590800"/>
            <a:ext cx="8382000" cy="4267200"/>
          </a:xfrm>
          <a:prstGeom prst="rect">
            <a:avLst/>
          </a:prstGeom>
          <a:noFill/>
          <a:ln w="9525">
            <a:noFill/>
            <a:miter lim="800000"/>
            <a:headEnd/>
            <a:tailEnd/>
          </a:ln>
        </p:spPr>
      </p:pic>
      <p:sp>
        <p:nvSpPr>
          <p:cNvPr id="7172" name="Text Box 6"/>
          <p:cNvSpPr txBox="1">
            <a:spLocks noChangeArrowheads="1"/>
          </p:cNvSpPr>
          <p:nvPr/>
        </p:nvSpPr>
        <p:spPr bwMode="auto">
          <a:xfrm>
            <a:off x="746125" y="1260475"/>
            <a:ext cx="5702300" cy="457200"/>
          </a:xfrm>
          <a:prstGeom prst="rect">
            <a:avLst/>
          </a:prstGeom>
          <a:noFill/>
          <a:ln w="9525">
            <a:noFill/>
            <a:miter lim="800000"/>
            <a:headEnd/>
            <a:tailEnd/>
          </a:ln>
        </p:spPr>
        <p:txBody>
          <a:bodyPr wrap="none">
            <a:spAutoFit/>
          </a:bodyPr>
          <a:lstStyle/>
          <a:p>
            <a:r>
              <a:rPr lang="en-US"/>
              <a:t>Gray Matter:  Contains neuron cell bodies</a:t>
            </a:r>
          </a:p>
        </p:txBody>
      </p:sp>
      <p:sp>
        <p:nvSpPr>
          <p:cNvPr id="7173" name="Text Box 7"/>
          <p:cNvSpPr txBox="1">
            <a:spLocks noChangeArrowheads="1"/>
          </p:cNvSpPr>
          <p:nvPr/>
        </p:nvSpPr>
        <p:spPr bwMode="auto">
          <a:xfrm>
            <a:off x="838200" y="1905000"/>
            <a:ext cx="184150" cy="457200"/>
          </a:xfrm>
          <a:prstGeom prst="rect">
            <a:avLst/>
          </a:prstGeom>
          <a:noFill/>
          <a:ln w="9525">
            <a:noFill/>
            <a:miter lim="800000"/>
            <a:headEnd/>
            <a:tailEnd/>
          </a:ln>
        </p:spPr>
        <p:txBody>
          <a:bodyPr>
            <a:spAutoFit/>
          </a:bodyPr>
          <a:lstStyle/>
          <a:p>
            <a:pPr>
              <a:spcBef>
                <a:spcPct val="50000"/>
              </a:spcBef>
            </a:pPr>
            <a:r>
              <a:rPr lang="en-US"/>
              <a:t>W</a:t>
            </a:r>
          </a:p>
        </p:txBody>
      </p:sp>
      <p:sp>
        <p:nvSpPr>
          <p:cNvPr id="7174" name="Text Box 9"/>
          <p:cNvSpPr txBox="1">
            <a:spLocks noChangeArrowheads="1"/>
          </p:cNvSpPr>
          <p:nvPr/>
        </p:nvSpPr>
        <p:spPr bwMode="auto">
          <a:xfrm>
            <a:off x="685800" y="1752600"/>
            <a:ext cx="8088313" cy="457200"/>
          </a:xfrm>
          <a:prstGeom prst="rect">
            <a:avLst/>
          </a:prstGeom>
          <a:noFill/>
          <a:ln w="9525">
            <a:noFill/>
            <a:miter lim="800000"/>
            <a:headEnd/>
            <a:tailEnd/>
          </a:ln>
        </p:spPr>
        <p:txBody>
          <a:bodyPr wrap="none">
            <a:spAutoFit/>
          </a:bodyPr>
          <a:lstStyle/>
          <a:p>
            <a:r>
              <a:rPr lang="en-US"/>
              <a:t>White Matter:  Contains cell extensions organized into tracts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304800"/>
            <a:ext cx="6400800" cy="838200"/>
          </a:xfrm>
          <a:ln>
            <a:solidFill>
              <a:srgbClr val="FFFF66"/>
            </a:solidFill>
          </a:ln>
        </p:spPr>
        <p:txBody>
          <a:bodyPr/>
          <a:lstStyle/>
          <a:p>
            <a:r>
              <a:rPr lang="en-US" sz="4000" b="1" smtClean="0">
                <a:solidFill>
                  <a:schemeClr val="tx1"/>
                </a:solidFill>
              </a:rPr>
              <a:t>Organization of the CNS</a:t>
            </a:r>
          </a:p>
        </p:txBody>
      </p:sp>
      <p:pic>
        <p:nvPicPr>
          <p:cNvPr id="8195" name="Picture 4" descr="spc011lf"/>
          <p:cNvPicPr>
            <a:picLocks noChangeAspect="1" noChangeArrowheads="1"/>
          </p:cNvPicPr>
          <p:nvPr/>
        </p:nvPicPr>
        <p:blipFill>
          <a:blip r:embed="rId2"/>
          <a:srcRect/>
          <a:stretch>
            <a:fillRect/>
          </a:stretch>
        </p:blipFill>
        <p:spPr bwMode="auto">
          <a:xfrm>
            <a:off x="4876800" y="1905000"/>
            <a:ext cx="3886200" cy="4953000"/>
          </a:xfrm>
          <a:prstGeom prst="rect">
            <a:avLst/>
          </a:prstGeom>
          <a:noFill/>
          <a:ln w="9525">
            <a:noFill/>
            <a:miter lim="800000"/>
            <a:headEnd/>
            <a:tailEnd/>
          </a:ln>
        </p:spPr>
      </p:pic>
      <p:pic>
        <p:nvPicPr>
          <p:cNvPr id="8196" name="Picture 5" descr="173848"/>
          <p:cNvPicPr>
            <a:picLocks noChangeAspect="1" noChangeArrowheads="1"/>
          </p:cNvPicPr>
          <p:nvPr/>
        </p:nvPicPr>
        <p:blipFill>
          <a:blip r:embed="rId3"/>
          <a:srcRect/>
          <a:stretch>
            <a:fillRect/>
          </a:stretch>
        </p:blipFill>
        <p:spPr bwMode="auto">
          <a:xfrm>
            <a:off x="381000" y="1905000"/>
            <a:ext cx="45339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04800"/>
            <a:ext cx="8153400" cy="762000"/>
          </a:xfrm>
          <a:ln>
            <a:solidFill>
              <a:srgbClr val="FFFF66"/>
            </a:solidFill>
          </a:ln>
        </p:spPr>
        <p:txBody>
          <a:bodyPr/>
          <a:lstStyle/>
          <a:p>
            <a:r>
              <a:rPr lang="en-US" sz="4000" b="1" smtClean="0">
                <a:solidFill>
                  <a:schemeClr val="tx1"/>
                </a:solidFill>
              </a:rPr>
              <a:t>Organization of a Nerve of the PNS</a:t>
            </a:r>
          </a:p>
        </p:txBody>
      </p:sp>
      <p:pic>
        <p:nvPicPr>
          <p:cNvPr id="9219" name="Picture 3" descr="173857"/>
          <p:cNvPicPr>
            <a:picLocks noChangeAspect="1" noChangeArrowheads="1"/>
          </p:cNvPicPr>
          <p:nvPr/>
        </p:nvPicPr>
        <p:blipFill>
          <a:blip r:embed="rId2"/>
          <a:srcRect/>
          <a:stretch>
            <a:fillRect/>
          </a:stretch>
        </p:blipFill>
        <p:spPr bwMode="auto">
          <a:xfrm>
            <a:off x="838200" y="1371600"/>
            <a:ext cx="7632700" cy="524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04800" y="228600"/>
            <a:ext cx="8534400" cy="533400"/>
          </a:xfrm>
          <a:ln>
            <a:solidFill>
              <a:srgbClr val="FFFF66"/>
            </a:solidFill>
          </a:ln>
        </p:spPr>
        <p:txBody>
          <a:bodyPr/>
          <a:lstStyle/>
          <a:p>
            <a:r>
              <a:rPr lang="en-US" sz="2800" b="1" smtClean="0">
                <a:solidFill>
                  <a:schemeClr val="tx1"/>
                </a:solidFill>
              </a:rPr>
              <a:t>Introduction to the Nervous System and Nerve Tissue</a:t>
            </a:r>
          </a:p>
        </p:txBody>
      </p:sp>
      <p:sp>
        <p:nvSpPr>
          <p:cNvPr id="10243" name="Rectangle 3"/>
          <p:cNvSpPr>
            <a:spLocks noGrp="1" noChangeArrowheads="1"/>
          </p:cNvSpPr>
          <p:nvPr>
            <p:ph type="subTitle" idx="1"/>
          </p:nvPr>
        </p:nvSpPr>
        <p:spPr>
          <a:xfrm>
            <a:off x="0" y="762000"/>
            <a:ext cx="9144000" cy="685800"/>
          </a:xfrm>
        </p:spPr>
        <p:txBody>
          <a:bodyPr/>
          <a:lstStyle/>
          <a:p>
            <a:pPr marL="609600" indent="-609600"/>
            <a:r>
              <a:rPr lang="en-US" sz="2800" b="1" u="sng" smtClean="0"/>
              <a:t>Structure of a Neuron</a:t>
            </a:r>
          </a:p>
        </p:txBody>
      </p:sp>
      <p:pic>
        <p:nvPicPr>
          <p:cNvPr id="10244" name="Picture 5" descr="173826"/>
          <p:cNvPicPr>
            <a:picLocks noChangeAspect="1" noChangeArrowheads="1"/>
          </p:cNvPicPr>
          <p:nvPr/>
        </p:nvPicPr>
        <p:blipFill>
          <a:blip r:embed="rId2"/>
          <a:srcRect/>
          <a:stretch>
            <a:fillRect/>
          </a:stretch>
        </p:blipFill>
        <p:spPr bwMode="auto">
          <a:xfrm>
            <a:off x="0" y="1371600"/>
            <a:ext cx="4648200" cy="5486400"/>
          </a:xfrm>
          <a:prstGeom prst="rect">
            <a:avLst/>
          </a:prstGeom>
          <a:noFill/>
          <a:ln w="9525">
            <a:noFill/>
            <a:miter lim="800000"/>
            <a:headEnd/>
            <a:tailEnd/>
          </a:ln>
        </p:spPr>
      </p:pic>
      <p:sp>
        <p:nvSpPr>
          <p:cNvPr id="10245" name="Text Box 6"/>
          <p:cNvSpPr txBox="1">
            <a:spLocks noChangeArrowheads="1"/>
          </p:cNvSpPr>
          <p:nvPr/>
        </p:nvSpPr>
        <p:spPr bwMode="auto">
          <a:xfrm>
            <a:off x="4953000" y="1600200"/>
            <a:ext cx="184150" cy="457200"/>
          </a:xfrm>
          <a:prstGeom prst="rect">
            <a:avLst/>
          </a:prstGeom>
          <a:noFill/>
          <a:ln w="9525">
            <a:noFill/>
            <a:miter lim="800000"/>
            <a:headEnd/>
            <a:tailEnd/>
          </a:ln>
        </p:spPr>
        <p:txBody>
          <a:bodyPr wrap="none">
            <a:spAutoFit/>
          </a:bodyPr>
          <a:lstStyle/>
          <a:p>
            <a:endParaRPr lang="en-US"/>
          </a:p>
        </p:txBody>
      </p:sp>
      <p:sp>
        <p:nvSpPr>
          <p:cNvPr id="10246" name="Text Box 7"/>
          <p:cNvSpPr txBox="1">
            <a:spLocks noChangeArrowheads="1"/>
          </p:cNvSpPr>
          <p:nvPr/>
        </p:nvSpPr>
        <p:spPr bwMode="auto">
          <a:xfrm>
            <a:off x="4648200" y="1371600"/>
            <a:ext cx="4267200" cy="5262563"/>
          </a:xfrm>
          <a:prstGeom prst="rect">
            <a:avLst/>
          </a:prstGeom>
          <a:noFill/>
          <a:ln w="9525">
            <a:noFill/>
            <a:miter lim="800000"/>
            <a:headEnd/>
            <a:tailEnd/>
          </a:ln>
        </p:spPr>
        <p:txBody>
          <a:bodyPr>
            <a:spAutoFit/>
          </a:bodyPr>
          <a:lstStyle/>
          <a:p>
            <a:r>
              <a:rPr lang="en-US"/>
              <a:t>Dendrites:  Carry nerve </a:t>
            </a:r>
          </a:p>
          <a:p>
            <a:r>
              <a:rPr lang="en-US"/>
              <a:t>impulses toward cell body.</a:t>
            </a:r>
          </a:p>
          <a:p>
            <a:r>
              <a:rPr lang="en-US"/>
              <a:t>Receive stimuli from synapses or sensory receptors.</a:t>
            </a:r>
          </a:p>
          <a:p>
            <a:endParaRPr lang="en-US"/>
          </a:p>
          <a:p>
            <a:r>
              <a:rPr lang="en-US"/>
              <a:t>Cell Body:  Contains nucleus and nissl bodies, a form of rough endoplasmic reticulum.</a:t>
            </a:r>
          </a:p>
          <a:p>
            <a:endParaRPr lang="en-US"/>
          </a:p>
          <a:p>
            <a:r>
              <a:rPr lang="en-US"/>
              <a:t>Axon:  Carry nerve Impulses away from the cell bodies.  Axons interact with muscle, glands, or other neurons.</a:t>
            </a:r>
          </a:p>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L:\templates\Blank Presentation.pot</Template>
  <TotalTime>1087</TotalTime>
  <Words>772</Words>
  <Application>Microsoft PowerPoint</Application>
  <PresentationFormat>On-screen Show (4:3)</PresentationFormat>
  <Paragraphs>169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Blank Presentation</vt:lpstr>
      <vt:lpstr>Bio&amp; 241 A&amp;P  Unit 4 Lecture 1</vt:lpstr>
      <vt:lpstr>Introduction to the Nervous System and Nerve Tissue</vt:lpstr>
      <vt:lpstr>Organization of the Nervous System to supply the three basic functions</vt:lpstr>
      <vt:lpstr>Introduction to the Nervous System and Nerve Tissue</vt:lpstr>
      <vt:lpstr>Introduction to the Nervous System and Nerve Tissue</vt:lpstr>
      <vt:lpstr>Organization of the CNS</vt:lpstr>
      <vt:lpstr>Organization of the CNS</vt:lpstr>
      <vt:lpstr>Organization of a Nerve of the PNS</vt:lpstr>
      <vt:lpstr>Introduction to the Nervous System and Nerve Tissue</vt:lpstr>
      <vt:lpstr>Multipolar “Motor” Neuron</vt:lpstr>
      <vt:lpstr>Multipolar “Motor” Neuron</vt:lpstr>
      <vt:lpstr>Multipolar “Motor” Neuron</vt:lpstr>
      <vt:lpstr>Node of Ranvier</vt:lpstr>
      <vt:lpstr>Introduction to the Nervous System and Nerve Tissue</vt:lpstr>
      <vt:lpstr>Introduction to the Nervous System and Nerve Tissue</vt:lpstr>
      <vt:lpstr>Introduction to the Nervous System  and Nerve Tissue</vt:lpstr>
      <vt:lpstr>Introduction to the Nervous System and Nerve Tissue</vt:lpstr>
      <vt:lpstr>Introduction to the Nervous System  and Nerve Tissue</vt:lpstr>
      <vt:lpstr>Introduction to the Nervous System  and Nerve Tissue</vt:lpstr>
      <vt:lpstr>Introduction to the Nervous System  and Nerve Tissue</vt:lpstr>
      <vt:lpstr>Introduction to the Nervous System  and Nerve Tissue</vt:lpstr>
      <vt:lpstr>Introduction to the Nervous System and Nerve Tissue</vt:lpstr>
      <vt:lpstr>Introduction to the Nervous System and Nerve Tissue</vt:lpstr>
      <vt:lpstr>Nervous System Physiology: Distribution of Ions between  ECF and ICF</vt:lpstr>
      <vt:lpstr>Nervous System Physiology: Nerve Conduction Occurs because of Changes in Membrane Potential </vt:lpstr>
      <vt:lpstr>Nervous System Physiology: Types of Channel Proteins</vt:lpstr>
      <vt:lpstr>Nervous System Physiology: Mechanism that creates an Action Potential</vt:lpstr>
      <vt:lpstr>Nervous System Physiology: Two Mechanisms of Action Potential Conduction along a neuron</vt:lpstr>
      <vt:lpstr>Types of Nerve Fibers</vt:lpstr>
      <vt:lpstr>Types of Nerve Fibers</vt:lpstr>
      <vt:lpstr>Comparison of Graded versus Action Potentials</vt:lpstr>
      <vt:lpstr>Nervous System Physiology: Communication between neurons  at a synaptic junction</vt:lpstr>
      <vt:lpstr>Nervous System Physiology: Communication between neurons  at a synaptic junction</vt:lpstr>
      <vt:lpstr>Nervous System Physiology: Communication between neurons  at a synaptic junction</vt:lpstr>
      <vt:lpstr>Nervous System Physiology: Communication between neurons  at a synaptic junction</vt:lpstr>
      <vt:lpstr>Nervous System Physiology: Communication between neurons  at a synaptic junction</vt:lpstr>
      <vt:lpstr>Nervous System Physiology: Communication between neurons at a synaptic junction</vt:lpstr>
      <vt:lpstr>Nervous System Physiology: Communication between neurons  at a synaptic junction</vt:lpstr>
      <vt:lpstr>Nervous System Physiology: Communication between neurons  at a synaptic junction</vt:lpstr>
      <vt:lpstr>Types of Neural Circuits</vt:lpstr>
      <vt:lpstr>Summation at Synapses</vt:lpstr>
      <vt:lpstr>Brain Waves</vt:lpstr>
      <vt:lpstr>Brain Waves</vt:lpstr>
    </vt:vector>
  </TitlesOfParts>
  <Company>Spokane Falls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Nervous System and Nerve Tissue</dc:title>
  <dc:creator>garyb</dc:creator>
  <cp:lastModifiedBy>GaryB</cp:lastModifiedBy>
  <cp:revision>32</cp:revision>
  <dcterms:created xsi:type="dcterms:W3CDTF">2001-10-29T18:23:46Z</dcterms:created>
  <dcterms:modified xsi:type="dcterms:W3CDTF">2009-03-04T03:34:26Z</dcterms:modified>
</cp:coreProperties>
</file>